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Lst>
  <p:sldSz cy="5143500" cx="9144000"/>
  <p:notesSz cx="6858000" cy="9144000"/>
  <p:embeddedFontLst>
    <p:embeddedFont>
      <p:font typeface="Anton"/>
      <p:regular r:id="rId71"/>
    </p:embeddedFont>
    <p:embeddedFont>
      <p:font typeface="Lato"/>
      <p:regular r:id="rId72"/>
      <p:bold r:id="rId73"/>
      <p:italic r:id="rId74"/>
      <p:boldItalic r:id="rId75"/>
    </p:embeddedFont>
    <p:embeddedFont>
      <p:font typeface="Didact Gothic"/>
      <p:regular r:id="rId76"/>
    </p:embeddedFont>
    <p:embeddedFont>
      <p:font typeface="Helvetica Neue"/>
      <p:regular r:id="rId77"/>
      <p:bold r:id="rId78"/>
      <p:italic r:id="rId79"/>
      <p:boldItalic r:id="rId80"/>
    </p:embeddedFont>
    <p:embeddedFont>
      <p:font typeface="Helvetica Neue Light"/>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1E7ED39-9C1E-4282-B45B-690B7DE0387D}">
  <a:tblStyle styleId="{01E7ED39-9C1E-4282-B45B-690B7DE0387D}"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D18DF347-2DE6-4753-B32F-64BBAFDA6B18}"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HelveticaNeueLight-boldItalic.fntdata"/><Relationship Id="rId83" Type="http://schemas.openxmlformats.org/officeDocument/2006/relationships/font" Target="fonts/HelveticaNeueLight-italic.fntdata"/><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HelveticaNeue-boldItalic.fntdata"/><Relationship Id="rId82" Type="http://schemas.openxmlformats.org/officeDocument/2006/relationships/font" Target="fonts/HelveticaNeueLight-bold.fntdata"/><Relationship Id="rId81" Type="http://schemas.openxmlformats.org/officeDocument/2006/relationships/font" Target="fonts/HelveticaNeue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Lato-bold.fntdata"/><Relationship Id="rId72" Type="http://schemas.openxmlformats.org/officeDocument/2006/relationships/font" Target="fonts/Lato-regular.fntdata"/><Relationship Id="rId31" Type="http://schemas.openxmlformats.org/officeDocument/2006/relationships/slide" Target="slides/slide24.xml"/><Relationship Id="rId75" Type="http://schemas.openxmlformats.org/officeDocument/2006/relationships/font" Target="fonts/Lato-boldItalic.fntdata"/><Relationship Id="rId30" Type="http://schemas.openxmlformats.org/officeDocument/2006/relationships/slide" Target="slides/slide23.xml"/><Relationship Id="rId74" Type="http://schemas.openxmlformats.org/officeDocument/2006/relationships/font" Target="fonts/Lato-italic.fntdata"/><Relationship Id="rId33" Type="http://schemas.openxmlformats.org/officeDocument/2006/relationships/slide" Target="slides/slide26.xml"/><Relationship Id="rId77" Type="http://schemas.openxmlformats.org/officeDocument/2006/relationships/font" Target="fonts/HelveticaNeue-regular.fntdata"/><Relationship Id="rId32" Type="http://schemas.openxmlformats.org/officeDocument/2006/relationships/slide" Target="slides/slide25.xml"/><Relationship Id="rId76" Type="http://schemas.openxmlformats.org/officeDocument/2006/relationships/font" Target="fonts/DidactGothic-regular.fntdata"/><Relationship Id="rId35" Type="http://schemas.openxmlformats.org/officeDocument/2006/relationships/slide" Target="slides/slide28.xml"/><Relationship Id="rId79" Type="http://schemas.openxmlformats.org/officeDocument/2006/relationships/font" Target="fonts/HelveticaNeue-italic.fntdata"/><Relationship Id="rId34" Type="http://schemas.openxmlformats.org/officeDocument/2006/relationships/slide" Target="slides/slide27.xml"/><Relationship Id="rId78" Type="http://schemas.openxmlformats.org/officeDocument/2006/relationships/font" Target="fonts/HelveticaNeue-bold.fntdata"/><Relationship Id="rId71" Type="http://schemas.openxmlformats.org/officeDocument/2006/relationships/font" Target="fonts/Anton-regular.fntdata"/><Relationship Id="rId70" Type="http://schemas.openxmlformats.org/officeDocument/2006/relationships/slide" Target="slides/slide63.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slide" Target="slides/slide59.xml"/><Relationship Id="rId21" Type="http://schemas.openxmlformats.org/officeDocument/2006/relationships/slide" Target="slides/slide14.xml"/><Relationship Id="rId65" Type="http://schemas.openxmlformats.org/officeDocument/2006/relationships/slide" Target="slides/slide58.xml"/><Relationship Id="rId24" Type="http://schemas.openxmlformats.org/officeDocument/2006/relationships/slide" Target="slides/slide17.xml"/><Relationship Id="rId68" Type="http://schemas.openxmlformats.org/officeDocument/2006/relationships/slide" Target="slides/slide61.xml"/><Relationship Id="rId23" Type="http://schemas.openxmlformats.org/officeDocument/2006/relationships/slide" Target="slides/slide16.xml"/><Relationship Id="rId67" Type="http://schemas.openxmlformats.org/officeDocument/2006/relationships/slide" Target="slides/slide60.xml"/><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slide" Target="slides/slide62.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26.png>
</file>

<file path=ppt/media/image27.png>
</file>

<file path=ppt/media/image28.png>
</file>

<file path=ppt/media/image29.gif>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contenidos@coderhouse.com" TargetMode="Externa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b174719011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b174719011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t>Colocar todas las clases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8ddf2199d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8ddf2199d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8e169132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8e169132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8ddf2199d6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8ddf2199d6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8ddf2199d6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8ddf2199d6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8ddf2199d6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8ddf2199d6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b174719011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b174719011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b174719011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b174719011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b174719011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b174719011_0_4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b174719011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b174719011_0_4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8ddf2199d6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8ddf2199d6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b174719011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gb174719011_0_1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ddf2199d6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8ddf2199d6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b174719011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gb174719011_0_5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8ddf2199d6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8ddf2199d6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8ddf2199d6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8ddf2199d6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8ddf2199d6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8ddf2199d6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8ddf2199d6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8ddf2199d6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8ddf2199d6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8ddf2199d6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8ddf2199d6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8ddf2199d6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8e169132e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8e169132e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b174719011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b174719011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b174719011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b174719011_0_1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aaa1704cf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aaa1704cf1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867d20426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867d20426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b174719011_0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b174719011_0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8ddf2199d6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8ddf2199d6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b174719011_0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b174719011_0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8ddf2199d6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8ddf2199d6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8ddf2199d6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8ddf2199d6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8ddf2199d6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8ddf2199d6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b174719011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gb174719011_0_7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Usar para los módulos más importantes de la clase, donde se introducen conceptos que se ven en varios slides. No hay que usarla para todos los módulos.</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b174719011_0_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gb174719011_0_7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b174719011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b174719011_0_1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8ddf2199d6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8ddf2199d6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8ddf2199d6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8ddf2199d6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b174719011_0_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b174719011_0_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89f72d3c5b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89f72d3c5b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8d693bc8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8d693bc8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b174719011_0_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b174719011_0_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b174719011_0_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b174719011_0_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b174719011_0_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b174719011_0_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8ddf2199d6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8ddf2199d6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8ddf2199d6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8ddf2199d6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b174719011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b174719011_0_1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8ddf2199d6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8ddf2199d6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b174719011_0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b174719011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8dd3f25af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8dd3f25af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8c08f97a06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8c08f97a06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8ddf2199d6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8ddf2199d6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b174719011_0_10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8" name="Google Shape;538;gb174719011_0_10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b174719011_0_1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8" name="Google Shape;548;gb174719011_0_11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s-419" sz="1200">
                <a:solidFill>
                  <a:schemeClr val="dk1"/>
                </a:solidFill>
                <a:highlight>
                  <a:schemeClr val="lt1"/>
                </a:highlight>
                <a:latin typeface="Helvetica Neue"/>
                <a:ea typeface="Helvetica Neue"/>
                <a:cs typeface="Helvetica Neue"/>
                <a:sym typeface="Helvetica Neue"/>
              </a:rPr>
              <a:t>El listado de </a:t>
            </a:r>
            <a:r>
              <a:rPr b="1" lang="es-419" sz="1200">
                <a:solidFill>
                  <a:schemeClr val="dk1"/>
                </a:solidFill>
                <a:highlight>
                  <a:schemeClr val="lt1"/>
                </a:highlight>
                <a:latin typeface="Helvetica Neue"/>
                <a:ea typeface="Helvetica Neue"/>
                <a:cs typeface="Helvetica Neue"/>
                <a:sym typeface="Helvetica Neue"/>
              </a:rPr>
              <a:t>categorías</a:t>
            </a:r>
            <a:r>
              <a:rPr b="1" lang="es-419" sz="1200">
                <a:solidFill>
                  <a:schemeClr val="dk1"/>
                </a:solidFill>
                <a:highlight>
                  <a:schemeClr val="lt1"/>
                </a:highlight>
                <a:latin typeface="Helvetica Neue"/>
                <a:ea typeface="Helvetica Neue"/>
                <a:cs typeface="Helvetica Neue"/>
                <a:sym typeface="Helvetica Neue"/>
              </a:rPr>
              <a:t> clickeables </a:t>
            </a:r>
            <a:r>
              <a:rPr b="1" lang="es-419" sz="1200">
                <a:solidFill>
                  <a:schemeClr val="dk1"/>
                </a:solidFill>
                <a:highlight>
                  <a:schemeClr val="lt1"/>
                </a:highlight>
                <a:latin typeface="Helvetica Neue"/>
                <a:ea typeface="Helvetica Neue"/>
                <a:cs typeface="Helvetica Neue"/>
                <a:sym typeface="Helvetica Neue"/>
              </a:rPr>
              <a:t>básicamente</a:t>
            </a:r>
            <a:r>
              <a:rPr b="1" lang="es-419" sz="1200">
                <a:solidFill>
                  <a:schemeClr val="dk1"/>
                </a:solidFill>
                <a:highlight>
                  <a:schemeClr val="lt1"/>
                </a:highlight>
                <a:latin typeface="Helvetica Neue"/>
                <a:ea typeface="Helvetica Neue"/>
                <a:cs typeface="Helvetica Neue"/>
                <a:sym typeface="Helvetica Neue"/>
              </a:rPr>
              <a:t> son textos, ya sean divs, buttons, etc.</a:t>
            </a:r>
            <a:endParaRPr b="1" sz="1200">
              <a:solidFill>
                <a:schemeClr val="dk1"/>
              </a:solidFill>
              <a:highlight>
                <a:schemeClr val="lt1"/>
              </a:highlight>
              <a:latin typeface="Helvetica Neue"/>
              <a:ea typeface="Helvetica Neue"/>
              <a:cs typeface="Helvetica Neue"/>
              <a:sym typeface="Helvetica Neue"/>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ac60e25497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ac60e25497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e384d5ba7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e384d5ba7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a:t>Aclarar</a:t>
            </a:r>
            <a:r>
              <a:rPr lang="es-419"/>
              <a:t> que es a modo de ejemplo, que no tiene que ser igual a la imagen. Si que tiene que tener el logo y las </a:t>
            </a:r>
            <a:r>
              <a:rPr lang="es-419"/>
              <a:t>categorías</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867d20426c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867d20426c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Obligatoria siempre.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b174719011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gb174719011_0_1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b174719011_0_1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7" name="Google Shape;577;gb174719011_0_1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Portada de Material Ampliado</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b174719011_0_1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4" name="Google Shape;584;gb174719011_0_11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que los estudiantes puedan explorar en sus casas los recursos vistos en clase: libros, artículos, herramientas, websites, videos (ajenos a Coder)</a:t>
            </a:r>
            <a:endParaRPr>
              <a:solidFill>
                <a:schemeClr val="dk1"/>
              </a:solidFill>
            </a:endParaRPr>
          </a:p>
          <a:p>
            <a:pPr indent="0" lvl="0" marL="0" rtl="0" algn="l">
              <a:lnSpc>
                <a:spcPct val="100000"/>
              </a:lnSpc>
              <a:spcBef>
                <a:spcPts val="0"/>
              </a:spcBef>
              <a:spcAft>
                <a:spcPts val="0"/>
              </a:spcAft>
              <a:buSzPts val="1100"/>
              <a:buNone/>
            </a:pPr>
            <a:r>
              <a:rPr lang="es-419">
                <a:solidFill>
                  <a:schemeClr val="dk1"/>
                </a:solidFill>
              </a:rPr>
              <a:t>Enviar el contenido a integrar a </a:t>
            </a:r>
            <a:r>
              <a:rPr lang="es-419" u="sng">
                <a:solidFill>
                  <a:schemeClr val="hlink"/>
                </a:solidFill>
                <a:hlinkClick r:id="rId2"/>
              </a:rPr>
              <a:t>contenidos@coderhouse.com</a:t>
            </a:r>
            <a:r>
              <a:rPr lang="es-419">
                <a:solidFill>
                  <a:schemeClr val="dk1"/>
                </a:solidFill>
              </a:rPr>
              <a:t> para que lo podamos incluir en el Repositorio.</a:t>
            </a:r>
            <a:endParaRPr>
              <a:solidFill>
                <a:schemeClr val="dk1"/>
              </a:solidFil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b174719011_0_1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3" name="Google Shape;593;gb174719011_0_12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419">
                <a:solidFill>
                  <a:schemeClr val="dk1"/>
                </a:solidFill>
              </a:rPr>
              <a:t>Obligatoria siempre. En caso de cerrar con el “mapa de conceptos” se puede dejar solo “muchas gracias”. Completar el resumen con palabras claves de lo visto.</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867d20426c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867d20426c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Obligatoria siempre.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b174719011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b174719011_0_1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s-419" sz="1300">
                <a:solidFill>
                  <a:srgbClr val="FF0000"/>
                </a:solidFill>
              </a:rPr>
              <a:t>LEER</a:t>
            </a:r>
            <a:r>
              <a:rPr lang="es-419"/>
              <a:t>: Comentar que si bien son temas que vienen de hace mucho tiempo, como la </a:t>
            </a:r>
            <a:r>
              <a:rPr lang="es-419"/>
              <a:t>mayoría</a:t>
            </a:r>
            <a:r>
              <a:rPr lang="es-419"/>
              <a:t> de los temas de </a:t>
            </a:r>
            <a:r>
              <a:rPr lang="es-419"/>
              <a:t>programación</a:t>
            </a:r>
            <a:r>
              <a:rPr lang="es-419"/>
              <a:t> en general, son conceptos importantes que se tienen que saber porque lo suelen preguntar en entrevistas de trabajo y </a:t>
            </a:r>
            <a:r>
              <a:rPr lang="es-419"/>
              <a:t>además</a:t>
            </a:r>
            <a:r>
              <a:rPr lang="es-419"/>
              <a:t> porque uno, estaría bueno, que entienda </a:t>
            </a:r>
            <a:r>
              <a:rPr lang="es-419"/>
              <a:t>cómo</a:t>
            </a:r>
            <a:r>
              <a:rPr lang="es-419"/>
              <a:t> funcionan las cosas, y no pensando que “</a:t>
            </a:r>
            <a:r>
              <a:rPr lang="es-419"/>
              <a:t>mágicamente</a:t>
            </a:r>
            <a:r>
              <a:rPr lang="es-419"/>
              <a:t>” ya que suma mucho valor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s-419"/>
              <a:t>Además</a:t>
            </a:r>
            <a:r>
              <a:rPr lang="es-419"/>
              <a:t> algunos son conceptos cross-lenguaje de </a:t>
            </a:r>
            <a:r>
              <a:rPr lang="es-419"/>
              <a:t>programación</a:t>
            </a:r>
            <a:r>
              <a:rPr lang="es-419"/>
              <a:t>, por lo cual les puede servir para otros </a:t>
            </a:r>
            <a:r>
              <a:rPr lang="es-419"/>
              <a:t>ámbitos</a:t>
            </a:r>
            <a:r>
              <a:rPr lang="es-419"/>
              <a:t> </a:t>
            </a:r>
            <a:r>
              <a:rPr lang="es-419"/>
              <a:t>también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b174719011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gb174719011_0_2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b="1"/>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8ddf2199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8ddf2199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8" name="Shape 58"/>
        <p:cNvGrpSpPr/>
        <p:nvPr/>
      </p:nvGrpSpPr>
      <p:grpSpPr>
        <a:xfrm>
          <a:off x="0" y="0"/>
          <a:ext cx="0" cy="0"/>
          <a:chOff x="0" y="0"/>
          <a:chExt cx="0" cy="0"/>
        </a:xfrm>
      </p:grpSpPr>
      <p:sp>
        <p:nvSpPr>
          <p:cNvPr id="59" name="Google Shape;59;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0" name="Google Shape;60;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61" name="Google Shape;6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 name="Shape 62"/>
        <p:cNvGrpSpPr/>
        <p:nvPr/>
      </p:nvGrpSpPr>
      <p:grpSpPr>
        <a:xfrm>
          <a:off x="0" y="0"/>
          <a:ext cx="0" cy="0"/>
          <a:chOff x="0" y="0"/>
          <a:chExt cx="0" cy="0"/>
        </a:xfrm>
      </p:grpSpPr>
      <p:sp>
        <p:nvSpPr>
          <p:cNvPr id="63" name="Google Shape;63;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1600"/>
              </a:spcBef>
              <a:spcAft>
                <a:spcPts val="0"/>
              </a:spcAft>
              <a:buSzPts val="1400"/>
              <a:buChar char="○"/>
              <a:defRPr/>
            </a:lvl2pPr>
            <a:lvl3pPr indent="-317500" lvl="2" marL="1371600" rtl="0" algn="ctr">
              <a:lnSpc>
                <a:spcPct val="115000"/>
              </a:lnSpc>
              <a:spcBef>
                <a:spcPts val="1600"/>
              </a:spcBef>
              <a:spcAft>
                <a:spcPts val="0"/>
              </a:spcAft>
              <a:buSzPts val="1400"/>
              <a:buChar char="■"/>
              <a:defRPr/>
            </a:lvl3pPr>
            <a:lvl4pPr indent="-317500" lvl="3" marL="1828800" rtl="0" algn="ctr">
              <a:lnSpc>
                <a:spcPct val="115000"/>
              </a:lnSpc>
              <a:spcBef>
                <a:spcPts val="1600"/>
              </a:spcBef>
              <a:spcAft>
                <a:spcPts val="0"/>
              </a:spcAft>
              <a:buSzPts val="1400"/>
              <a:buChar char="●"/>
              <a:defRPr/>
            </a:lvl4pPr>
            <a:lvl5pPr indent="-317500" lvl="4" marL="2286000" rtl="0" algn="ctr">
              <a:lnSpc>
                <a:spcPct val="115000"/>
              </a:lnSpc>
              <a:spcBef>
                <a:spcPts val="1600"/>
              </a:spcBef>
              <a:spcAft>
                <a:spcPts val="0"/>
              </a:spcAft>
              <a:buSzPts val="1400"/>
              <a:buChar char="○"/>
              <a:defRPr/>
            </a:lvl5pPr>
            <a:lvl6pPr indent="-317500" lvl="5" marL="2743200" rtl="0" algn="ctr">
              <a:lnSpc>
                <a:spcPct val="115000"/>
              </a:lnSpc>
              <a:spcBef>
                <a:spcPts val="1600"/>
              </a:spcBef>
              <a:spcAft>
                <a:spcPts val="0"/>
              </a:spcAft>
              <a:buSzPts val="1400"/>
              <a:buChar char="■"/>
              <a:defRPr/>
            </a:lvl6pPr>
            <a:lvl7pPr indent="-317500" lvl="6" marL="3200400" rtl="0" algn="ctr">
              <a:lnSpc>
                <a:spcPct val="115000"/>
              </a:lnSpc>
              <a:spcBef>
                <a:spcPts val="1600"/>
              </a:spcBef>
              <a:spcAft>
                <a:spcPts val="0"/>
              </a:spcAft>
              <a:buSzPts val="1400"/>
              <a:buChar char="●"/>
              <a:defRPr/>
            </a:lvl7pPr>
            <a:lvl8pPr indent="-317500" lvl="7" marL="3657600" rtl="0" algn="ctr">
              <a:lnSpc>
                <a:spcPct val="115000"/>
              </a:lnSpc>
              <a:spcBef>
                <a:spcPts val="1600"/>
              </a:spcBef>
              <a:spcAft>
                <a:spcPts val="0"/>
              </a:spcAft>
              <a:buSzPts val="1400"/>
              <a:buChar char="○"/>
              <a:defRPr/>
            </a:lvl8pPr>
            <a:lvl9pPr indent="-317500" lvl="8" marL="4114800" rtl="0" algn="ctr">
              <a:lnSpc>
                <a:spcPct val="115000"/>
              </a:lnSpc>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1.png"/><Relationship Id="rId4" Type="http://schemas.openxmlformats.org/officeDocument/2006/relationships/image" Target="../media/image23.png"/><Relationship Id="rId5"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9.png"/><Relationship Id="rId5"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24.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4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hyperlink" Target="https://plataforma.coderhouse.com/video-tutoriales" TargetMode="External"/><Relationship Id="rId5"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49.png"/><Relationship Id="rId4" Type="http://schemas.openxmlformats.org/officeDocument/2006/relationships/hyperlink" Target="https://caniuse.com/"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github.com/zloirock/core-js" TargetMode="External"/><Relationship Id="rId4" Type="http://schemas.openxmlformats.org/officeDocument/2006/relationships/image" Target="../media/image18.png"/><Relationship Id="rId5" Type="http://schemas.openxmlformats.org/officeDocument/2006/relationships/image" Target="../media/image27.png"/><Relationship Id="rId6"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6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6.png"/><Relationship Id="rId4" Type="http://schemas.openxmlformats.org/officeDocument/2006/relationships/image" Target="../media/image29.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3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3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3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5.png"/><Relationship Id="rId4" Type="http://schemas.openxmlformats.org/officeDocument/2006/relationships/image" Target="../media/image32.png"/><Relationship Id="rId5" Type="http://schemas.openxmlformats.org/officeDocument/2006/relationships/image" Target="../media/image4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hyperlink" Target="http://pvilas.com/2014/09/construccion-de-objetos-en-javascript.html" TargetMode="External"/><Relationship Id="rId4" Type="http://schemas.openxmlformats.org/officeDocument/2006/relationships/hyperlink" Target="https://es.wikipedia.org/wiki/Cadena_de_caracteres" TargetMode="External"/><Relationship Id="rId5" Type="http://schemas.openxmlformats.org/officeDocument/2006/relationships/image" Target="../media/image15.png"/><Relationship Id="rId6" Type="http://schemas.openxmlformats.org/officeDocument/2006/relationships/image" Target="../media/image4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image" Target="../media/image3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8.png"/><Relationship Id="rId4" Type="http://schemas.openxmlformats.org/officeDocument/2006/relationships/image" Target="../media/image4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8.png"/><Relationship Id="rId4" Type="http://schemas.openxmlformats.org/officeDocument/2006/relationships/image" Target="../media/image3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5.png"/><Relationship Id="rId4" Type="http://schemas.openxmlformats.org/officeDocument/2006/relationships/image" Target="../media/image3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5.png"/><Relationship Id="rId4" Type="http://schemas.openxmlformats.org/officeDocument/2006/relationships/image" Target="../media/image48.png"/><Relationship Id="rId5" Type="http://schemas.openxmlformats.org/officeDocument/2006/relationships/image" Target="../media/image3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6.png"/><Relationship Id="rId4" Type="http://schemas.openxmlformats.org/officeDocument/2006/relationships/image" Target="../media/image24.gi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5.png"/><Relationship Id="rId4" Type="http://schemas.openxmlformats.org/officeDocument/2006/relationships/image" Target="../media/image4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 Id="rId3" Type="http://schemas.openxmlformats.org/officeDocument/2006/relationships/image" Target="../media/image47.png"/><Relationship Id="rId4" Type="http://schemas.openxmlformats.org/officeDocument/2006/relationships/image" Target="../media/image45.png"/><Relationship Id="rId5" Type="http://schemas.openxmlformats.org/officeDocument/2006/relationships/image" Target="../media/image41.png"/><Relationship Id="rId6" Type="http://schemas.openxmlformats.org/officeDocument/2006/relationships/image" Target="../media/image4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 Id="rId3" Type="http://schemas.openxmlformats.org/officeDocument/2006/relationships/image" Target="../media/image47.png"/><Relationship Id="rId4" Type="http://schemas.openxmlformats.org/officeDocument/2006/relationships/image" Target="../media/image45.png"/><Relationship Id="rId5" Type="http://schemas.openxmlformats.org/officeDocument/2006/relationships/image" Target="../media/image41.png"/><Relationship Id="rId6" Type="http://schemas.openxmlformats.org/officeDocument/2006/relationships/image" Target="../media/image4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5.png"/><Relationship Id="rId4" Type="http://schemas.openxmlformats.org/officeDocument/2006/relationships/image" Target="../media/image55.png"/><Relationship Id="rId5" Type="http://schemas.openxmlformats.org/officeDocument/2006/relationships/image" Target="../media/image5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5.png"/><Relationship Id="rId4" Type="http://schemas.openxmlformats.org/officeDocument/2006/relationships/image" Target="../media/image5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52.png"/><Relationship Id="rId4" Type="http://schemas.openxmlformats.org/officeDocument/2006/relationships/image" Target="../media/image5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52.png"/><Relationship Id="rId4" Type="http://schemas.openxmlformats.org/officeDocument/2006/relationships/image" Target="../media/image53.png"/><Relationship Id="rId5" Type="http://schemas.openxmlformats.org/officeDocument/2006/relationships/image" Target="../media/image5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56.png"/><Relationship Id="rId4" Type="http://schemas.openxmlformats.org/officeDocument/2006/relationships/image" Target="../media/image5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50.png"/><Relationship Id="rId4" Type="http://schemas.openxmlformats.org/officeDocument/2006/relationships/image" Target="../media/image5.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hyperlink" Target="https://caniuse.com" TargetMode="External"/><Relationship Id="rId4" Type="http://schemas.openxmlformats.org/officeDocument/2006/relationships/image" Target="../media/image5.png"/><Relationship Id="rId5" Type="http://schemas.openxmlformats.org/officeDocument/2006/relationships/image" Target="../media/image60.png"/><Relationship Id="rId6" Type="http://schemas.openxmlformats.org/officeDocument/2006/relationships/image" Target="../media/image5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57.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61.png"/><Relationship Id="rId4" Type="http://schemas.openxmlformats.org/officeDocument/2006/relationships/image" Target="../media/image6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98" name="Shape 98"/>
        <p:cNvGrpSpPr/>
        <p:nvPr/>
      </p:nvGrpSpPr>
      <p:grpSpPr>
        <a:xfrm>
          <a:off x="0" y="0"/>
          <a:ext cx="0" cy="0"/>
          <a:chOff x="0" y="0"/>
          <a:chExt cx="0" cy="0"/>
        </a:xfrm>
      </p:grpSpPr>
      <p:sp>
        <p:nvSpPr>
          <p:cNvPr id="99" name="Google Shape;99;p25"/>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RECUERDA PONER A GRABAR LA CLASE</a:t>
            </a:r>
            <a:endParaRPr b="0" i="1" sz="3600" u="none" cap="none" strike="noStrike">
              <a:solidFill>
                <a:srgbClr val="121212"/>
              </a:solidFill>
              <a:latin typeface="Anton"/>
              <a:ea typeface="Anton"/>
              <a:cs typeface="Anton"/>
              <a:sym typeface="Anton"/>
            </a:endParaRPr>
          </a:p>
        </p:txBody>
      </p:sp>
      <p:pic>
        <p:nvPicPr>
          <p:cNvPr id="100" name="Google Shape;100;p25"/>
          <p:cNvPicPr preferRelativeResize="0"/>
          <p:nvPr/>
        </p:nvPicPr>
        <p:blipFill rotWithShape="1">
          <a:blip r:embed="rId3">
            <a:alphaModFix/>
          </a:blip>
          <a:srcRect b="0" l="0" r="0" t="0"/>
          <a:stretch/>
        </p:blipFill>
        <p:spPr>
          <a:xfrm>
            <a:off x="4125950" y="3210488"/>
            <a:ext cx="892100" cy="743425"/>
          </a:xfrm>
          <a:prstGeom prst="rect">
            <a:avLst/>
          </a:prstGeom>
          <a:noFill/>
          <a:ln>
            <a:noFill/>
          </a:ln>
        </p:spPr>
      </p:pic>
      <p:pic>
        <p:nvPicPr>
          <p:cNvPr id="101" name="Google Shape;101;p25"/>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220" name="Shape 220"/>
        <p:cNvGrpSpPr/>
        <p:nvPr/>
      </p:nvGrpSpPr>
      <p:grpSpPr>
        <a:xfrm>
          <a:off x="0" y="0"/>
          <a:ext cx="0" cy="0"/>
          <a:chOff x="0" y="0"/>
          <a:chExt cx="0" cy="0"/>
        </a:xfrm>
      </p:grpSpPr>
      <p:pic>
        <p:nvPicPr>
          <p:cNvPr id="221" name="Google Shape;221;p34"/>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
        <p:nvSpPr>
          <p:cNvPr id="222" name="Google Shape;222;p34"/>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¿POR QUÉ EXISTE EL SUGAR-SYNTAX?</a:t>
            </a:r>
            <a:endParaRPr i="1" sz="3600">
              <a:latin typeface="Anton"/>
              <a:ea typeface="Anton"/>
              <a:cs typeface="Anton"/>
              <a:sym typeface="Anto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35"/>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28" name="Google Shape;228;p35"/>
          <p:cNvSpPr txBox="1"/>
          <p:nvPr/>
        </p:nvSpPr>
        <p:spPr>
          <a:xfrm>
            <a:off x="408900" y="379225"/>
            <a:ext cx="47691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s-419" sz="3500">
                <a:latin typeface="Anton"/>
                <a:ea typeface="Anton"/>
                <a:cs typeface="Anton"/>
                <a:sym typeface="Anton"/>
              </a:rPr>
              <a:t>RECORDEMOS</a:t>
            </a:r>
            <a:r>
              <a:rPr i="1" lang="es-419" sz="3500">
                <a:latin typeface="Anton"/>
                <a:ea typeface="Anton"/>
                <a:cs typeface="Anton"/>
                <a:sym typeface="Anton"/>
              </a:rPr>
              <a:t>:</a:t>
            </a:r>
            <a:endParaRPr i="1" sz="3500">
              <a:latin typeface="Anton"/>
              <a:ea typeface="Anton"/>
              <a:cs typeface="Anton"/>
              <a:sym typeface="Anton"/>
            </a:endParaRPr>
          </a:p>
        </p:txBody>
      </p:sp>
      <p:sp>
        <p:nvSpPr>
          <p:cNvPr id="229" name="Google Shape;229;p35"/>
          <p:cNvSpPr txBox="1"/>
          <p:nvPr/>
        </p:nvSpPr>
        <p:spPr>
          <a:xfrm>
            <a:off x="1013250" y="1275800"/>
            <a:ext cx="7117500" cy="221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2200">
                <a:solidFill>
                  <a:schemeClr val="dk1"/>
                </a:solidFill>
                <a:latin typeface="Helvetica Neue Light"/>
                <a:ea typeface="Helvetica Neue Light"/>
                <a:cs typeface="Helvetica Neue Light"/>
                <a:sym typeface="Helvetica Neue Light"/>
              </a:rPr>
              <a:t>Sugar Syntax refiere a la </a:t>
            </a:r>
            <a:r>
              <a:rPr lang="es-419" sz="2200">
                <a:solidFill>
                  <a:schemeClr val="dk1"/>
                </a:solidFill>
                <a:highlight>
                  <a:srgbClr val="E0FF00"/>
                </a:highlight>
                <a:latin typeface="Helvetica Neue Light"/>
                <a:ea typeface="Helvetica Neue Light"/>
                <a:cs typeface="Helvetica Neue Light"/>
                <a:sym typeface="Helvetica Neue Light"/>
              </a:rPr>
              <a:t>sintaxis agregada a un lenguaje de programación con el objetivo de hacer más fácil y eficiente su utilización.</a:t>
            </a:r>
            <a:r>
              <a:rPr lang="es-419" sz="2200">
                <a:solidFill>
                  <a:schemeClr val="dk1"/>
                </a:solidFill>
                <a:latin typeface="Helvetica Neue Light"/>
                <a:ea typeface="Helvetica Neue Light"/>
                <a:cs typeface="Helvetica Neue Light"/>
                <a:sym typeface="Helvetica Neue Light"/>
              </a:rPr>
              <a:t> Favorece su escritura, lectura y comprensión.</a:t>
            </a:r>
            <a:endParaRPr sz="1600"/>
          </a:p>
        </p:txBody>
      </p:sp>
      <p:sp>
        <p:nvSpPr>
          <p:cNvPr id="230" name="Google Shape;230;p35"/>
          <p:cNvSpPr txBox="1"/>
          <p:nvPr/>
        </p:nvSpPr>
        <p:spPr>
          <a:xfrm>
            <a:off x="2483700" y="3077950"/>
            <a:ext cx="41766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800">
                <a:solidFill>
                  <a:srgbClr val="292929"/>
                </a:solidFill>
                <a:highlight>
                  <a:srgbClr val="F2F2F2"/>
                </a:highlight>
                <a:latin typeface="Courier New"/>
                <a:ea typeface="Courier New"/>
                <a:cs typeface="Courier New"/>
                <a:sym typeface="Courier New"/>
              </a:rPr>
              <a:t>i = i + 1	</a:t>
            </a:r>
            <a:r>
              <a:rPr lang="es-419" sz="2000"/>
              <a:t>→  </a:t>
            </a:r>
            <a:r>
              <a:rPr lang="es-419" sz="1800">
                <a:solidFill>
                  <a:srgbClr val="292929"/>
                </a:solidFill>
                <a:highlight>
                  <a:srgbClr val="F2F2F2"/>
                </a:highlight>
                <a:latin typeface="Courier New"/>
                <a:ea typeface="Courier New"/>
                <a:cs typeface="Courier New"/>
                <a:sym typeface="Courier New"/>
              </a:rPr>
              <a:t> </a:t>
            </a:r>
            <a:r>
              <a:rPr lang="es-419" sz="1800">
                <a:solidFill>
                  <a:srgbClr val="292929"/>
                </a:solidFill>
                <a:highlight>
                  <a:srgbClr val="F2F2F2"/>
                </a:highlight>
                <a:latin typeface="Courier New"/>
                <a:ea typeface="Courier New"/>
                <a:cs typeface="Courier New"/>
                <a:sym typeface="Courier New"/>
              </a:rPr>
              <a:t>i++</a:t>
            </a:r>
            <a:endParaRPr sz="2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6"/>
          <p:cNvSpPr txBox="1"/>
          <p:nvPr/>
        </p:nvSpPr>
        <p:spPr>
          <a:xfrm>
            <a:off x="1101225" y="1257825"/>
            <a:ext cx="7184700" cy="8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s-419" sz="2000">
                <a:solidFill>
                  <a:schemeClr val="dk1"/>
                </a:solidFill>
                <a:latin typeface="Helvetica Neue"/>
                <a:ea typeface="Helvetica Neue"/>
                <a:cs typeface="Helvetica Neue"/>
                <a:sym typeface="Helvetica Neue"/>
              </a:rPr>
              <a:t>Los lenguajes tienen una tendencia natural a evolucionar en la manera de ser escritos.</a:t>
            </a:r>
            <a:r>
              <a:rPr lang="es-419" sz="2000">
                <a:solidFill>
                  <a:schemeClr val="dk1"/>
                </a:solidFill>
                <a:latin typeface="Helvetica Neue Light"/>
                <a:ea typeface="Helvetica Neue Light"/>
                <a:cs typeface="Helvetica Neue Light"/>
                <a:sym typeface="Helvetica Neue Light"/>
              </a:rPr>
              <a:t> </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Clr>
                <a:schemeClr val="dk1"/>
              </a:buClr>
              <a:buSzPts val="1100"/>
              <a:buFont typeface="Arial"/>
              <a:buNone/>
            </a:pPr>
            <a:r>
              <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Clr>
                <a:schemeClr val="dk1"/>
              </a:buClr>
              <a:buSzPts val="1100"/>
              <a:buFont typeface="Arial"/>
              <a:buNone/>
            </a:pPr>
            <a:r>
              <a:t/>
            </a:r>
            <a:endParaRPr sz="2000">
              <a:solidFill>
                <a:schemeClr val="dk1"/>
              </a:solidFill>
              <a:latin typeface="Helvetica Neue Light"/>
              <a:ea typeface="Helvetica Neue Light"/>
              <a:cs typeface="Helvetica Neue Light"/>
              <a:sym typeface="Helvetica Neue Light"/>
            </a:endParaRPr>
          </a:p>
          <a:p>
            <a:pPr indent="0" lvl="0" marL="457200" rtl="0" algn="l">
              <a:spcBef>
                <a:spcPts val="0"/>
              </a:spcBef>
              <a:spcAft>
                <a:spcPts val="0"/>
              </a:spcAft>
              <a:buNone/>
            </a:pPr>
            <a:r>
              <a:t/>
            </a:r>
            <a:endParaRPr sz="2000">
              <a:latin typeface="Helvetica Neue Light"/>
              <a:ea typeface="Helvetica Neue Light"/>
              <a:cs typeface="Helvetica Neue Light"/>
              <a:sym typeface="Helvetica Neue Light"/>
            </a:endParaRPr>
          </a:p>
        </p:txBody>
      </p:sp>
      <p:pic>
        <p:nvPicPr>
          <p:cNvPr id="236" name="Google Shape;236;p36"/>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237" name="Google Shape;237;p36"/>
          <p:cNvPicPr preferRelativeResize="0"/>
          <p:nvPr/>
        </p:nvPicPr>
        <p:blipFill>
          <a:blip r:embed="rId4">
            <a:alphaModFix/>
          </a:blip>
          <a:stretch>
            <a:fillRect/>
          </a:stretch>
        </p:blipFill>
        <p:spPr>
          <a:xfrm>
            <a:off x="4658013" y="2594409"/>
            <a:ext cx="4225401" cy="1279034"/>
          </a:xfrm>
          <a:prstGeom prst="rect">
            <a:avLst/>
          </a:prstGeom>
          <a:noFill/>
          <a:ln>
            <a:noFill/>
          </a:ln>
        </p:spPr>
      </p:pic>
      <p:sp>
        <p:nvSpPr>
          <p:cNvPr id="238" name="Google Shape;238;p36"/>
          <p:cNvSpPr txBox="1"/>
          <p:nvPr/>
        </p:nvSpPr>
        <p:spPr>
          <a:xfrm>
            <a:off x="629825" y="335525"/>
            <a:ext cx="7374000" cy="7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rgbClr val="000000"/>
                </a:solidFill>
                <a:latin typeface="Anton"/>
                <a:ea typeface="Anton"/>
                <a:cs typeface="Anton"/>
                <a:sym typeface="Anton"/>
              </a:rPr>
              <a:t>¿POR QUÉ EXISTE EL SUGAR-SYNTAX?</a:t>
            </a:r>
            <a:endParaRPr i="1" sz="3600">
              <a:solidFill>
                <a:srgbClr val="000000"/>
              </a:solidFill>
              <a:latin typeface="Anton"/>
              <a:ea typeface="Anton"/>
              <a:cs typeface="Anton"/>
              <a:sym typeface="Anton"/>
            </a:endParaRPr>
          </a:p>
        </p:txBody>
      </p:sp>
      <p:sp>
        <p:nvSpPr>
          <p:cNvPr id="239" name="Google Shape;239;p36"/>
          <p:cNvSpPr txBox="1"/>
          <p:nvPr/>
        </p:nvSpPr>
        <p:spPr>
          <a:xfrm>
            <a:off x="260588" y="2202125"/>
            <a:ext cx="45318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000">
                <a:solidFill>
                  <a:schemeClr val="dk1"/>
                </a:solidFill>
                <a:latin typeface="Helvetica Neue Light"/>
                <a:ea typeface="Helvetica Neue Light"/>
                <a:cs typeface="Helvetica Neue Light"/>
                <a:sym typeface="Helvetica Neue Light"/>
              </a:rPr>
              <a:t>Causas principales:</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Clr>
                <a:schemeClr val="dk1"/>
              </a:buClr>
              <a:buSzPts val="1100"/>
              <a:buFont typeface="Arial"/>
              <a:buNone/>
            </a:pPr>
            <a:r>
              <a:t/>
            </a:r>
            <a:endParaRPr sz="900">
              <a:solidFill>
                <a:schemeClr val="dk1"/>
              </a:solidFill>
              <a:latin typeface="Helvetica Neue Light"/>
              <a:ea typeface="Helvetica Neue Light"/>
              <a:cs typeface="Helvetica Neue Light"/>
              <a:sym typeface="Helvetica Neue Light"/>
            </a:endParaRPr>
          </a:p>
          <a:p>
            <a:pPr indent="-355600" lvl="0" marL="457200" rtl="0" algn="l">
              <a:spcBef>
                <a:spcPts val="0"/>
              </a:spcBef>
              <a:spcAft>
                <a:spcPts val="0"/>
              </a:spcAft>
              <a:buClr>
                <a:srgbClr val="3CEFAB"/>
              </a:buClr>
              <a:buSzPts val="2000"/>
              <a:buFont typeface="Helvetica Neue Light"/>
              <a:buChar char="●"/>
            </a:pPr>
            <a:r>
              <a:rPr lang="es-419" sz="2000">
                <a:solidFill>
                  <a:schemeClr val="dk1"/>
                </a:solidFill>
                <a:latin typeface="Helvetica Neue Light"/>
                <a:ea typeface="Helvetica Neue Light"/>
                <a:cs typeface="Helvetica Neue Light"/>
                <a:sym typeface="Helvetica Neue Light"/>
              </a:rPr>
              <a:t>Críticas de la comunidad.</a:t>
            </a:r>
            <a:endParaRPr sz="2000">
              <a:solidFill>
                <a:schemeClr val="dk1"/>
              </a:solidFill>
              <a:latin typeface="Helvetica Neue Light"/>
              <a:ea typeface="Helvetica Neue Light"/>
              <a:cs typeface="Helvetica Neue Light"/>
              <a:sym typeface="Helvetica Neue Light"/>
            </a:endParaRPr>
          </a:p>
          <a:p>
            <a:pPr indent="-355600" lvl="0" marL="457200" rtl="0" algn="l">
              <a:spcBef>
                <a:spcPts val="0"/>
              </a:spcBef>
              <a:spcAft>
                <a:spcPts val="0"/>
              </a:spcAft>
              <a:buClr>
                <a:srgbClr val="3CEFAB"/>
              </a:buClr>
              <a:buSzPts val="2000"/>
              <a:buFont typeface="Helvetica Neue Light"/>
              <a:buChar char="●"/>
            </a:pPr>
            <a:r>
              <a:rPr lang="es-419" sz="2000">
                <a:solidFill>
                  <a:schemeClr val="dk1"/>
                </a:solidFill>
                <a:latin typeface="Helvetica Neue Light"/>
                <a:ea typeface="Helvetica Neue Light"/>
                <a:cs typeface="Helvetica Neue Light"/>
                <a:sym typeface="Helvetica Neue Light"/>
              </a:rPr>
              <a:t>Grado de adoptabilidad.</a:t>
            </a:r>
            <a:endParaRPr sz="2000">
              <a:solidFill>
                <a:schemeClr val="dk1"/>
              </a:solidFill>
              <a:latin typeface="Helvetica Neue Light"/>
              <a:ea typeface="Helvetica Neue Light"/>
              <a:cs typeface="Helvetica Neue Light"/>
              <a:sym typeface="Helvetica Neue Light"/>
            </a:endParaRPr>
          </a:p>
          <a:p>
            <a:pPr indent="-355600" lvl="0" marL="457200" rtl="0" algn="l">
              <a:spcBef>
                <a:spcPts val="0"/>
              </a:spcBef>
              <a:spcAft>
                <a:spcPts val="0"/>
              </a:spcAft>
              <a:buClr>
                <a:srgbClr val="3CEFAB"/>
              </a:buClr>
              <a:buSzPts val="2000"/>
              <a:buFont typeface="Helvetica Neue Light"/>
              <a:buChar char="●"/>
            </a:pPr>
            <a:r>
              <a:rPr lang="es-419" sz="2000">
                <a:solidFill>
                  <a:schemeClr val="dk1"/>
                </a:solidFill>
                <a:latin typeface="Helvetica Neue Light"/>
                <a:ea typeface="Helvetica Neue Light"/>
                <a:cs typeface="Helvetica Neue Light"/>
                <a:sym typeface="Helvetica Neue Light"/>
              </a:rPr>
              <a:t>Dificultad de implementar patrones de diseño comunes en otros lenguajes.</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7"/>
          <p:cNvSpPr txBox="1"/>
          <p:nvPr/>
        </p:nvSpPr>
        <p:spPr>
          <a:xfrm>
            <a:off x="228300" y="3360325"/>
            <a:ext cx="4525800" cy="10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sz="2000">
                <a:solidFill>
                  <a:schemeClr val="dk1"/>
                </a:solidFill>
                <a:latin typeface="Helvetica Neue Light"/>
                <a:ea typeface="Helvetica Neue Light"/>
                <a:cs typeface="Helvetica Neue Light"/>
                <a:sym typeface="Helvetica Neue Light"/>
              </a:rPr>
              <a:t>Para lograr esto, JS </a:t>
            </a:r>
            <a:r>
              <a:rPr b="1" lang="es-419" sz="2000">
                <a:solidFill>
                  <a:schemeClr val="dk1"/>
                </a:solidFill>
                <a:latin typeface="Helvetica Neue"/>
                <a:ea typeface="Helvetica Neue"/>
                <a:cs typeface="Helvetica Neue"/>
                <a:sym typeface="Helvetica Neue"/>
              </a:rPr>
              <a:t>ES5</a:t>
            </a:r>
            <a:r>
              <a:rPr lang="es-419" sz="2000">
                <a:solidFill>
                  <a:schemeClr val="dk1"/>
                </a:solidFill>
                <a:latin typeface="Helvetica Neue Light"/>
                <a:ea typeface="Helvetica Neue Light"/>
                <a:cs typeface="Helvetica Neue Light"/>
                <a:sym typeface="Helvetica Neue Light"/>
              </a:rPr>
              <a:t> necesitaría implementar un código parecido al siguiente.</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Clr>
                <a:schemeClr val="dk1"/>
              </a:buClr>
              <a:buSzPts val="1100"/>
              <a:buFont typeface="Arial"/>
              <a:buNone/>
            </a:pPr>
            <a:r>
              <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latin typeface="Helvetica Neue Light"/>
              <a:ea typeface="Helvetica Neue Light"/>
              <a:cs typeface="Helvetica Neue Light"/>
              <a:sym typeface="Helvetica Neue Light"/>
            </a:endParaRPr>
          </a:p>
        </p:txBody>
      </p:sp>
      <p:pic>
        <p:nvPicPr>
          <p:cNvPr id="245" name="Google Shape;245;p37"/>
          <p:cNvPicPr preferRelativeResize="0"/>
          <p:nvPr/>
        </p:nvPicPr>
        <p:blipFill>
          <a:blip r:embed="rId3">
            <a:alphaModFix/>
          </a:blip>
          <a:stretch>
            <a:fillRect/>
          </a:stretch>
        </p:blipFill>
        <p:spPr>
          <a:xfrm>
            <a:off x="4754025" y="1174975"/>
            <a:ext cx="3818724" cy="3646052"/>
          </a:xfrm>
          <a:prstGeom prst="rect">
            <a:avLst/>
          </a:prstGeom>
          <a:noFill/>
          <a:ln>
            <a:noFill/>
          </a:ln>
        </p:spPr>
      </p:pic>
      <p:cxnSp>
        <p:nvCxnSpPr>
          <p:cNvPr id="246" name="Google Shape;246;p37"/>
          <p:cNvCxnSpPr>
            <a:endCxn id="245" idx="1"/>
          </p:cNvCxnSpPr>
          <p:nvPr/>
        </p:nvCxnSpPr>
        <p:spPr>
          <a:xfrm flipH="1" rot="10800000">
            <a:off x="4028925" y="2998001"/>
            <a:ext cx="725100" cy="480300"/>
          </a:xfrm>
          <a:prstGeom prst="straightConnector1">
            <a:avLst/>
          </a:prstGeom>
          <a:noFill/>
          <a:ln cap="flat" cmpd="sng" w="9525">
            <a:solidFill>
              <a:schemeClr val="dk2"/>
            </a:solidFill>
            <a:prstDash val="solid"/>
            <a:round/>
            <a:headEnd len="med" w="med" type="none"/>
            <a:tailEnd len="med" w="med" type="triangle"/>
          </a:ln>
        </p:spPr>
      </p:cxnSp>
      <p:sp>
        <p:nvSpPr>
          <p:cNvPr id="247" name="Google Shape;247;p37"/>
          <p:cNvSpPr txBox="1"/>
          <p:nvPr/>
        </p:nvSpPr>
        <p:spPr>
          <a:xfrm>
            <a:off x="2386850" y="3753975"/>
            <a:ext cx="6454500" cy="7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48" name="Google Shape;248;p37"/>
          <p:cNvPicPr preferRelativeResize="0"/>
          <p:nvPr/>
        </p:nvPicPr>
        <p:blipFill>
          <a:blip r:embed="rId4">
            <a:alphaModFix/>
          </a:blip>
          <a:stretch>
            <a:fillRect/>
          </a:stretch>
        </p:blipFill>
        <p:spPr>
          <a:xfrm>
            <a:off x="1239950" y="1477775"/>
            <a:ext cx="1782612" cy="1579800"/>
          </a:xfrm>
          <a:prstGeom prst="rect">
            <a:avLst/>
          </a:prstGeom>
          <a:noFill/>
          <a:ln>
            <a:noFill/>
          </a:ln>
        </p:spPr>
      </p:pic>
      <p:sp>
        <p:nvSpPr>
          <p:cNvPr id="249" name="Google Shape;249;p37"/>
          <p:cNvSpPr txBox="1"/>
          <p:nvPr/>
        </p:nvSpPr>
        <p:spPr>
          <a:xfrm>
            <a:off x="885000" y="389250"/>
            <a:ext cx="7374000" cy="67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rgbClr val="000000"/>
                </a:solidFill>
                <a:latin typeface="Anton"/>
                <a:ea typeface="Anton"/>
                <a:cs typeface="Anton"/>
                <a:sym typeface="Anton"/>
              </a:rPr>
              <a:t>¿POR QUÉ EXISTE EL SUGAR-SYNTAX?</a:t>
            </a:r>
            <a:endParaRPr i="1" sz="3600">
              <a:solidFill>
                <a:srgbClr val="000000"/>
              </a:solidFill>
              <a:latin typeface="Anton"/>
              <a:ea typeface="Anton"/>
              <a:cs typeface="Anton"/>
              <a:sym typeface="Anton"/>
            </a:endParaRPr>
          </a:p>
        </p:txBody>
      </p:sp>
      <p:pic>
        <p:nvPicPr>
          <p:cNvPr id="250" name="Google Shape;250;p37"/>
          <p:cNvPicPr preferRelativeResize="0"/>
          <p:nvPr/>
        </p:nvPicPr>
        <p:blipFill>
          <a:blip r:embed="rId5">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id="255" name="Google Shape;255;p38"/>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56" name="Google Shape;256;p38"/>
          <p:cNvSpPr txBox="1"/>
          <p:nvPr/>
        </p:nvSpPr>
        <p:spPr>
          <a:xfrm>
            <a:off x="261175" y="3961975"/>
            <a:ext cx="2935200" cy="48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sz="1800">
                <a:solidFill>
                  <a:schemeClr val="dk1"/>
                </a:solidFill>
                <a:latin typeface="Helvetica Neue Light"/>
                <a:ea typeface="Helvetica Neue Light"/>
                <a:cs typeface="Helvetica Neue Light"/>
                <a:sym typeface="Helvetica Neue Light"/>
              </a:rPr>
              <a:t>Con </a:t>
            </a:r>
            <a:r>
              <a:rPr b="1" lang="es-419" sz="1800">
                <a:solidFill>
                  <a:schemeClr val="dk1"/>
                </a:solidFill>
                <a:latin typeface="Helvetica Neue"/>
                <a:ea typeface="Helvetica Neue"/>
                <a:cs typeface="Helvetica Neue"/>
                <a:sym typeface="Helvetica Neue"/>
              </a:rPr>
              <a:t>ternary operator:</a:t>
            </a:r>
            <a:endParaRPr sz="18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latin typeface="Helvetica Neue Light"/>
              <a:ea typeface="Helvetica Neue Light"/>
              <a:cs typeface="Helvetica Neue Light"/>
              <a:sym typeface="Helvetica Neue Light"/>
            </a:endParaRPr>
          </a:p>
        </p:txBody>
      </p:sp>
      <p:sp>
        <p:nvSpPr>
          <p:cNvPr id="257" name="Google Shape;257;p38"/>
          <p:cNvSpPr txBox="1"/>
          <p:nvPr/>
        </p:nvSpPr>
        <p:spPr>
          <a:xfrm>
            <a:off x="261175" y="1496325"/>
            <a:ext cx="4548900" cy="184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000">
                <a:latin typeface="Helvetica Neue Light"/>
                <a:ea typeface="Helvetica Neue Light"/>
                <a:cs typeface="Helvetica Neue Light"/>
                <a:sym typeface="Helvetica Neue Light"/>
              </a:rPr>
              <a:t>Implementando los patrones y sugars adecuados podemos </a:t>
            </a:r>
            <a:r>
              <a:rPr b="1" lang="es-419" sz="2000">
                <a:latin typeface="Helvetica Neue"/>
                <a:ea typeface="Helvetica Neue"/>
                <a:cs typeface="Helvetica Neue"/>
                <a:sym typeface="Helvetica Neue"/>
              </a:rPr>
              <a:t>mejorar la legibilidad y pragmatismo</a:t>
            </a:r>
            <a:r>
              <a:rPr lang="es-419" sz="2000">
                <a:latin typeface="Helvetica Neue Light"/>
                <a:ea typeface="Helvetica Neue Light"/>
                <a:cs typeface="Helvetica Neue Light"/>
                <a:sym typeface="Helvetica Neue Light"/>
              </a:rPr>
              <a:t> de nuestro código:</a:t>
            </a:r>
            <a:endParaRPr sz="2000">
              <a:latin typeface="Helvetica Neue Light"/>
              <a:ea typeface="Helvetica Neue Light"/>
              <a:cs typeface="Helvetica Neue Light"/>
              <a:sym typeface="Helvetica Neue Light"/>
            </a:endParaRPr>
          </a:p>
        </p:txBody>
      </p:sp>
      <p:sp>
        <p:nvSpPr>
          <p:cNvPr id="258" name="Google Shape;258;p38"/>
          <p:cNvSpPr txBox="1"/>
          <p:nvPr/>
        </p:nvSpPr>
        <p:spPr>
          <a:xfrm>
            <a:off x="2187450" y="281175"/>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100">
                <a:latin typeface="Anton"/>
                <a:ea typeface="Anton"/>
                <a:cs typeface="Anton"/>
                <a:sym typeface="Anton"/>
              </a:rPr>
              <a:t>EJEMPLOS DE SUGAR-SYNTAX</a:t>
            </a:r>
            <a:endParaRPr i="1" sz="3100">
              <a:latin typeface="Anton"/>
              <a:ea typeface="Anton"/>
              <a:cs typeface="Anton"/>
              <a:sym typeface="Anton"/>
            </a:endParaRPr>
          </a:p>
        </p:txBody>
      </p:sp>
      <p:pic>
        <p:nvPicPr>
          <p:cNvPr id="259" name="Google Shape;259;p38"/>
          <p:cNvPicPr preferRelativeResize="0"/>
          <p:nvPr/>
        </p:nvPicPr>
        <p:blipFill>
          <a:blip r:embed="rId4">
            <a:alphaModFix/>
          </a:blip>
          <a:stretch>
            <a:fillRect/>
          </a:stretch>
        </p:blipFill>
        <p:spPr>
          <a:xfrm>
            <a:off x="4810075" y="1271100"/>
            <a:ext cx="3868281" cy="2298162"/>
          </a:xfrm>
          <a:prstGeom prst="rect">
            <a:avLst/>
          </a:prstGeom>
          <a:noFill/>
          <a:ln>
            <a:noFill/>
          </a:ln>
        </p:spPr>
      </p:pic>
      <p:pic>
        <p:nvPicPr>
          <p:cNvPr id="260" name="Google Shape;260;p38"/>
          <p:cNvPicPr preferRelativeResize="0"/>
          <p:nvPr/>
        </p:nvPicPr>
        <p:blipFill>
          <a:blip r:embed="rId5">
            <a:alphaModFix/>
          </a:blip>
          <a:stretch>
            <a:fillRect/>
          </a:stretch>
        </p:blipFill>
        <p:spPr>
          <a:xfrm>
            <a:off x="2987025" y="3961975"/>
            <a:ext cx="5999725" cy="697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39"/>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66" name="Google Shape;266;p39"/>
          <p:cNvSpPr txBox="1"/>
          <p:nvPr/>
        </p:nvSpPr>
        <p:spPr>
          <a:xfrm>
            <a:off x="2187450" y="36995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200">
                <a:latin typeface="Anton"/>
                <a:ea typeface="Anton"/>
                <a:cs typeface="Anton"/>
                <a:sym typeface="Anton"/>
              </a:rPr>
              <a:t>OTROS EJEMPLOS</a:t>
            </a:r>
            <a:endParaRPr i="1" sz="3200">
              <a:latin typeface="Anton"/>
              <a:ea typeface="Anton"/>
              <a:cs typeface="Anton"/>
              <a:sym typeface="Anton"/>
            </a:endParaRPr>
          </a:p>
        </p:txBody>
      </p:sp>
      <p:sp>
        <p:nvSpPr>
          <p:cNvPr id="267" name="Google Shape;267;p39"/>
          <p:cNvSpPr txBox="1"/>
          <p:nvPr/>
        </p:nvSpPr>
        <p:spPr>
          <a:xfrm>
            <a:off x="1976400" y="1438850"/>
            <a:ext cx="5191200" cy="26994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rgbClr val="3CEFAB"/>
              </a:buClr>
              <a:buSzPts val="2000"/>
              <a:buFont typeface="Helvetica Neue"/>
              <a:buChar char="●"/>
            </a:pPr>
            <a:r>
              <a:rPr b="1" lang="es-419" sz="2000">
                <a:latin typeface="Helvetica Neue"/>
                <a:ea typeface="Helvetica Neue"/>
                <a:cs typeface="Helvetica Neue"/>
                <a:sym typeface="Helvetica Neue"/>
              </a:rPr>
              <a:t>Spread operator</a:t>
            </a:r>
            <a:endParaRPr b="1" sz="2000">
              <a:latin typeface="Helvetica Neue"/>
              <a:ea typeface="Helvetica Neue"/>
              <a:cs typeface="Helvetica Neue"/>
              <a:sym typeface="Helvetica Neue"/>
            </a:endParaRPr>
          </a:p>
          <a:p>
            <a:pPr indent="0" lvl="0" marL="914400" rtl="0" algn="l">
              <a:spcBef>
                <a:spcPts val="0"/>
              </a:spcBef>
              <a:spcAft>
                <a:spcPts val="0"/>
              </a:spcAft>
              <a:buNone/>
            </a:pPr>
            <a:r>
              <a:rPr lang="es-419" sz="2000">
                <a:highlight>
                  <a:srgbClr val="E0FF00"/>
                </a:highlight>
                <a:latin typeface="Helvetica Neue"/>
                <a:ea typeface="Helvetica Neue"/>
                <a:cs typeface="Helvetica Neue"/>
                <a:sym typeface="Helvetica Neue"/>
              </a:rPr>
              <a:t> [a, ...arr]</a:t>
            </a:r>
            <a:endParaRPr sz="2000">
              <a:highlight>
                <a:srgbClr val="E0FF00"/>
              </a:highlight>
              <a:latin typeface="Helvetica Neue"/>
              <a:ea typeface="Helvetica Neue"/>
              <a:cs typeface="Helvetica Neue"/>
              <a:sym typeface="Helvetica Neue"/>
            </a:endParaRPr>
          </a:p>
          <a:p>
            <a:pPr indent="-355600" lvl="0" marL="457200" rtl="0" algn="l">
              <a:spcBef>
                <a:spcPts val="0"/>
              </a:spcBef>
              <a:spcAft>
                <a:spcPts val="0"/>
              </a:spcAft>
              <a:buClr>
                <a:srgbClr val="3CEFAB"/>
              </a:buClr>
              <a:buSzPts val="2000"/>
              <a:buFont typeface="Helvetica Neue"/>
              <a:buChar char="●"/>
            </a:pPr>
            <a:r>
              <a:rPr b="1" lang="es-419" sz="2000">
                <a:latin typeface="Helvetica Neue"/>
                <a:ea typeface="Helvetica Neue"/>
                <a:cs typeface="Helvetica Neue"/>
                <a:sym typeface="Helvetica Neue"/>
              </a:rPr>
              <a:t>Propiedades dinámicas</a:t>
            </a:r>
            <a:endParaRPr b="1" sz="2000">
              <a:latin typeface="Helvetica Neue"/>
              <a:ea typeface="Helvetica Neue"/>
              <a:cs typeface="Helvetica Neue"/>
              <a:sym typeface="Helvetica Neue"/>
            </a:endParaRPr>
          </a:p>
          <a:p>
            <a:pPr indent="0" lvl="0" marL="914400" rtl="0" algn="l">
              <a:spcBef>
                <a:spcPts val="0"/>
              </a:spcBef>
              <a:spcAft>
                <a:spcPts val="0"/>
              </a:spcAft>
              <a:buNone/>
            </a:pPr>
            <a:r>
              <a:rPr lang="es-419" sz="2000">
                <a:highlight>
                  <a:srgbClr val="E0FF00"/>
                </a:highlight>
                <a:latin typeface="Helvetica Neue"/>
                <a:ea typeface="Helvetica Neue"/>
                <a:cs typeface="Helvetica Neue"/>
                <a:sym typeface="Helvetica Neue"/>
              </a:rPr>
              <a:t>{ foo: "bar", [ "baz" + id ]: 42 }</a:t>
            </a:r>
            <a:endParaRPr sz="2000">
              <a:highlight>
                <a:srgbClr val="E0FF00"/>
              </a:highlight>
              <a:latin typeface="Helvetica Neue"/>
              <a:ea typeface="Helvetica Neue"/>
              <a:cs typeface="Helvetica Neue"/>
              <a:sym typeface="Helvetica Neue"/>
            </a:endParaRPr>
          </a:p>
          <a:p>
            <a:pPr indent="-355600" lvl="0" marL="457200" rtl="0" algn="l">
              <a:spcBef>
                <a:spcPts val="0"/>
              </a:spcBef>
              <a:spcAft>
                <a:spcPts val="0"/>
              </a:spcAft>
              <a:buClr>
                <a:srgbClr val="3CEFAB"/>
              </a:buClr>
              <a:buSzPts val="2000"/>
              <a:buFont typeface="Helvetica Neue"/>
              <a:buChar char="●"/>
            </a:pPr>
            <a:r>
              <a:rPr b="1" lang="es-419" sz="2000">
                <a:latin typeface="Helvetica Neue"/>
                <a:ea typeface="Helvetica Neue"/>
                <a:cs typeface="Helvetica Neue"/>
                <a:sym typeface="Helvetica Neue"/>
              </a:rPr>
              <a:t>Deep matching</a:t>
            </a:r>
            <a:endParaRPr b="1" sz="2000">
              <a:latin typeface="Helvetica Neue"/>
              <a:ea typeface="Helvetica Neue"/>
              <a:cs typeface="Helvetica Neue"/>
              <a:sym typeface="Helvetica Neue"/>
            </a:endParaRPr>
          </a:p>
          <a:p>
            <a:pPr indent="0" lvl="0" marL="914400" rtl="0" algn="l">
              <a:spcBef>
                <a:spcPts val="0"/>
              </a:spcBef>
              <a:spcAft>
                <a:spcPts val="0"/>
              </a:spcAft>
              <a:buNone/>
            </a:pPr>
            <a:r>
              <a:rPr lang="es-419" sz="2000">
                <a:highlight>
                  <a:srgbClr val="E0FF00"/>
                </a:highlight>
                <a:latin typeface="Helvetica Neue"/>
                <a:ea typeface="Helvetica Neue"/>
                <a:cs typeface="Helvetica Neue"/>
                <a:sym typeface="Helvetica Neue"/>
              </a:rPr>
              <a:t>var { a: val } = { a : 2 }</a:t>
            </a:r>
            <a:endParaRPr sz="2000">
              <a:highlight>
                <a:srgbClr val="E0FF00"/>
              </a:highlight>
              <a:latin typeface="Helvetica Neue"/>
              <a:ea typeface="Helvetica Neue"/>
              <a:cs typeface="Helvetica Neue"/>
              <a:sym typeface="Helvetica Neue"/>
            </a:endParaRPr>
          </a:p>
          <a:p>
            <a:pPr indent="-355600" lvl="0" marL="457200" rtl="0" algn="l">
              <a:spcBef>
                <a:spcPts val="0"/>
              </a:spcBef>
              <a:spcAft>
                <a:spcPts val="0"/>
              </a:spcAft>
              <a:buClr>
                <a:srgbClr val="3CEFAB"/>
              </a:buClr>
              <a:buSzPts val="2000"/>
              <a:buFont typeface="Helvetica Neue"/>
              <a:buChar char="●"/>
            </a:pPr>
            <a:r>
              <a:rPr b="1" lang="es-419" sz="2000">
                <a:latin typeface="Helvetica Neue"/>
                <a:ea typeface="Helvetica Neue"/>
                <a:cs typeface="Helvetica Neue"/>
                <a:sym typeface="Helvetica Neue"/>
              </a:rPr>
              <a:t>Asignación en desestructuración</a:t>
            </a:r>
            <a:endParaRPr b="1" sz="2000">
              <a:latin typeface="Helvetica Neue"/>
              <a:ea typeface="Helvetica Neue"/>
              <a:cs typeface="Helvetica Neue"/>
              <a:sym typeface="Helvetica Neue"/>
            </a:endParaRPr>
          </a:p>
          <a:p>
            <a:pPr indent="0" lvl="0" marL="914400" rtl="0" algn="l">
              <a:spcBef>
                <a:spcPts val="0"/>
              </a:spcBef>
              <a:spcAft>
                <a:spcPts val="0"/>
              </a:spcAft>
              <a:buNone/>
            </a:pPr>
            <a:r>
              <a:rPr lang="es-419" sz="2000">
                <a:highlight>
                  <a:srgbClr val="E0FF00"/>
                </a:highlight>
                <a:latin typeface="Helvetica Neue"/>
                <a:ea typeface="Helvetica Neue"/>
                <a:cs typeface="Helvetica Neue"/>
                <a:sym typeface="Helvetica Neue"/>
              </a:rPr>
              <a:t>var [ a = 1, b = 2, c = 3, d ] = [ 4, 5 ]</a:t>
            </a:r>
            <a:endParaRPr sz="2000">
              <a:highlight>
                <a:srgbClr val="E0FF00"/>
              </a:highlight>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271" name="Shape 271"/>
        <p:cNvGrpSpPr/>
        <p:nvPr/>
      </p:nvGrpSpPr>
      <p:grpSpPr>
        <a:xfrm>
          <a:off x="0" y="0"/>
          <a:ext cx="0" cy="0"/>
          <a:chOff x="0" y="0"/>
          <a:chExt cx="0" cy="0"/>
        </a:xfrm>
      </p:grpSpPr>
      <p:sp>
        <p:nvSpPr>
          <p:cNvPr id="272" name="Google Shape;272;p40"/>
          <p:cNvSpPr txBox="1"/>
          <p:nvPr/>
        </p:nvSpPr>
        <p:spPr>
          <a:xfrm>
            <a:off x="2187450" y="1607338"/>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VAMOS AL CÓDIGO</a:t>
            </a:r>
            <a:endParaRPr i="1" sz="3600">
              <a:latin typeface="Anton"/>
              <a:ea typeface="Anton"/>
              <a:cs typeface="Anton"/>
              <a:sym typeface="Anton"/>
            </a:endParaRPr>
          </a:p>
          <a:p>
            <a:pPr indent="0" lvl="0" marL="0" rtl="0" algn="ctr">
              <a:spcBef>
                <a:spcPts val="0"/>
              </a:spcBef>
              <a:spcAft>
                <a:spcPts val="0"/>
              </a:spcAft>
              <a:buNone/>
            </a:pPr>
            <a:r>
              <a:t/>
            </a:r>
            <a:endParaRPr i="1" sz="3600">
              <a:latin typeface="Anton"/>
              <a:ea typeface="Anton"/>
              <a:cs typeface="Anton"/>
              <a:sym typeface="Anton"/>
            </a:endParaRPr>
          </a:p>
        </p:txBody>
      </p:sp>
      <p:pic>
        <p:nvPicPr>
          <p:cNvPr id="273" name="Google Shape;273;p40"/>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pic>
        <p:nvPicPr>
          <p:cNvPr id="274" name="Google Shape;274;p40"/>
          <p:cNvPicPr preferRelativeResize="0"/>
          <p:nvPr/>
        </p:nvPicPr>
        <p:blipFill>
          <a:blip r:embed="rId4">
            <a:alphaModFix/>
          </a:blip>
          <a:stretch>
            <a:fillRect/>
          </a:stretch>
        </p:blipFill>
        <p:spPr>
          <a:xfrm>
            <a:off x="3390678" y="2207763"/>
            <a:ext cx="2362650" cy="1328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8" name="Shape 278"/>
        <p:cNvGrpSpPr/>
        <p:nvPr/>
      </p:nvGrpSpPr>
      <p:grpSpPr>
        <a:xfrm>
          <a:off x="0" y="0"/>
          <a:ext cx="0" cy="0"/>
          <a:chOff x="0" y="0"/>
          <a:chExt cx="0" cy="0"/>
        </a:xfrm>
      </p:grpSpPr>
      <p:sp>
        <p:nvSpPr>
          <p:cNvPr id="279" name="Google Shape;279;p41"/>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solidFill>
                  <a:srgbClr val="E0FF00"/>
                </a:solidFill>
                <a:latin typeface="Anton"/>
                <a:ea typeface="Anton"/>
                <a:cs typeface="Anton"/>
                <a:sym typeface="Anton"/>
              </a:rPr>
              <a:t>POLYFILLS Y LA RETROCOMPATIBILIDAD</a:t>
            </a:r>
            <a:endParaRPr i="1" sz="3600">
              <a:solidFill>
                <a:srgbClr val="E0FF00"/>
              </a:solidFill>
              <a:latin typeface="Anton"/>
              <a:ea typeface="Anton"/>
              <a:cs typeface="Anton"/>
              <a:sym typeface="Anto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283" name="Shape 283"/>
        <p:cNvGrpSpPr/>
        <p:nvPr/>
      </p:nvGrpSpPr>
      <p:grpSpPr>
        <a:xfrm>
          <a:off x="0" y="0"/>
          <a:ext cx="0" cy="0"/>
          <a:chOff x="0" y="0"/>
          <a:chExt cx="0" cy="0"/>
        </a:xfrm>
      </p:grpSpPr>
      <p:sp>
        <p:nvSpPr>
          <p:cNvPr id="284" name="Google Shape;284;p42"/>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solidFill>
                  <a:srgbClr val="121212"/>
                </a:solidFill>
                <a:latin typeface="Anton"/>
                <a:ea typeface="Anton"/>
                <a:cs typeface="Anton"/>
                <a:sym typeface="Anton"/>
              </a:rPr>
              <a:t>¿POR QUÉ NECESITO SER RETROCOMPATIBLE?</a:t>
            </a:r>
            <a:endParaRPr b="0" i="1" sz="3600" u="none" cap="none" strike="noStrike">
              <a:solidFill>
                <a:srgbClr val="121212"/>
              </a:solidFill>
              <a:latin typeface="Anton"/>
              <a:ea typeface="Anton"/>
              <a:cs typeface="Anton"/>
              <a:sym typeface="Anton"/>
            </a:endParaRPr>
          </a:p>
        </p:txBody>
      </p:sp>
      <p:pic>
        <p:nvPicPr>
          <p:cNvPr id="285" name="Google Shape;285;p4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3"/>
          <p:cNvSpPr txBox="1"/>
          <p:nvPr/>
        </p:nvSpPr>
        <p:spPr>
          <a:xfrm>
            <a:off x="508175" y="423200"/>
            <a:ext cx="7929600" cy="163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Cuando desarrollemos y pensemos la </a:t>
            </a:r>
            <a:r>
              <a:rPr b="1" lang="es-419" sz="2000">
                <a:solidFill>
                  <a:schemeClr val="dk1"/>
                </a:solidFill>
                <a:highlight>
                  <a:srgbClr val="FFFFFF"/>
                </a:highlight>
                <a:latin typeface="Helvetica Neue"/>
                <a:ea typeface="Helvetica Neue"/>
                <a:cs typeface="Helvetica Neue"/>
                <a:sym typeface="Helvetica Neue"/>
              </a:rPr>
              <a:t>experiencia</a:t>
            </a:r>
            <a:r>
              <a:rPr lang="es-419" sz="2000">
                <a:solidFill>
                  <a:schemeClr val="dk1"/>
                </a:solidFill>
                <a:highlight>
                  <a:srgbClr val="FFFFFF"/>
                </a:highlight>
                <a:latin typeface="Helvetica Neue Light"/>
                <a:ea typeface="Helvetica Neue Light"/>
                <a:cs typeface="Helvetica Neue Light"/>
                <a:sym typeface="Helvetica Neue Light"/>
              </a:rPr>
              <a:t> de nuestras aplicaciones, es importante tener en cuenta qué distribución tiene hoy el mundo, así como nuestro </a:t>
            </a:r>
            <a:r>
              <a:rPr b="1" lang="es-419" sz="2000">
                <a:solidFill>
                  <a:schemeClr val="dk1"/>
                </a:solidFill>
                <a:highlight>
                  <a:srgbClr val="FFFFFF"/>
                </a:highlight>
                <a:latin typeface="Helvetica Neue"/>
                <a:ea typeface="Helvetica Neue"/>
                <a:cs typeface="Helvetica Neue"/>
                <a:sym typeface="Helvetica Neue"/>
              </a:rPr>
              <a:t>target</a:t>
            </a:r>
            <a:r>
              <a:rPr lang="es-419" sz="2000">
                <a:solidFill>
                  <a:schemeClr val="dk1"/>
                </a:solidFill>
                <a:highlight>
                  <a:srgbClr val="FFFFFF"/>
                </a:highlight>
                <a:latin typeface="Helvetica Neue Light"/>
                <a:ea typeface="Helvetica Neue Light"/>
                <a:cs typeface="Helvetica Neue Light"/>
                <a:sym typeface="Helvetica Neue Light"/>
              </a:rPr>
              <a:t> de usuarios.</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291" name="Google Shape;291;p43"/>
          <p:cNvPicPr preferRelativeResize="0"/>
          <p:nvPr/>
        </p:nvPicPr>
        <p:blipFill>
          <a:blip r:embed="rId3">
            <a:alphaModFix/>
          </a:blip>
          <a:stretch>
            <a:fillRect/>
          </a:stretch>
        </p:blipFill>
        <p:spPr>
          <a:xfrm>
            <a:off x="706225" y="2164150"/>
            <a:ext cx="7731526" cy="2233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sp>
        <p:nvSpPr>
          <p:cNvPr id="106" name="Google Shape;106;p26"/>
          <p:cNvSpPr txBox="1"/>
          <p:nvPr/>
        </p:nvSpPr>
        <p:spPr>
          <a:xfrm>
            <a:off x="1453850" y="1843275"/>
            <a:ext cx="59022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1" lang="es-419" sz="4000" u="none" cap="none" strike="noStrike">
                <a:solidFill>
                  <a:srgbClr val="E0FF00"/>
                </a:solidFill>
                <a:latin typeface="Anton"/>
                <a:ea typeface="Anton"/>
                <a:cs typeface="Anton"/>
                <a:sym typeface="Anton"/>
              </a:rPr>
              <a:t>¿DUDAS DEL ON-BOARDING?</a:t>
            </a:r>
            <a:endParaRPr b="0" i="1" sz="4000" u="none" cap="none" strike="noStrike">
              <a:solidFill>
                <a:srgbClr val="E0FF00"/>
              </a:solidFill>
              <a:latin typeface="Anton"/>
              <a:ea typeface="Anton"/>
              <a:cs typeface="Anton"/>
              <a:sym typeface="Anton"/>
            </a:endParaRPr>
          </a:p>
        </p:txBody>
      </p:sp>
      <p:sp>
        <p:nvSpPr>
          <p:cNvPr id="107" name="Google Shape;107;p26"/>
          <p:cNvSpPr/>
          <p:nvPr/>
        </p:nvSpPr>
        <p:spPr>
          <a:xfrm>
            <a:off x="3436038" y="2829200"/>
            <a:ext cx="2271900" cy="567900"/>
          </a:xfrm>
          <a:prstGeom prst="roundRect">
            <a:avLst>
              <a:gd fmla="val 16667" name="adj"/>
            </a:avLst>
          </a:prstGeom>
          <a:noFill/>
          <a:ln cap="flat" cmpd="sng" w="2857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s-419" sz="1800" u="sng" cap="none" strike="noStrike">
                <a:solidFill>
                  <a:schemeClr val="hlink"/>
                </a:solidFill>
                <a:latin typeface="Anton"/>
                <a:ea typeface="Anton"/>
                <a:cs typeface="Anton"/>
                <a:sym typeface="Anton"/>
                <a:hlinkClick r:id="rId4"/>
              </a:rPr>
              <a:t>MIRALO AQUI</a:t>
            </a:r>
            <a:endParaRPr b="0" i="0" sz="1800" u="none" cap="none" strike="noStrike">
              <a:solidFill>
                <a:srgbClr val="FFFFFF"/>
              </a:solidFill>
              <a:latin typeface="Anton"/>
              <a:ea typeface="Anton"/>
              <a:cs typeface="Anton"/>
              <a:sym typeface="Anton"/>
            </a:endParaRPr>
          </a:p>
        </p:txBody>
      </p:sp>
      <p:pic>
        <p:nvPicPr>
          <p:cNvPr descr="Tiger Face on Apple iOS 12.2" id="108" name="Google Shape;108;p26"/>
          <p:cNvPicPr preferRelativeResize="0"/>
          <p:nvPr/>
        </p:nvPicPr>
        <p:blipFill rotWithShape="1">
          <a:blip r:embed="rId5">
            <a:alphaModFix/>
          </a:blip>
          <a:srcRect b="0" l="0" r="0" t="0"/>
          <a:stretch/>
        </p:blipFill>
        <p:spPr>
          <a:xfrm>
            <a:off x="4215950" y="1281238"/>
            <a:ext cx="712075" cy="7120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pic>
        <p:nvPicPr>
          <p:cNvPr id="296" name="Google Shape;296;p44"/>
          <p:cNvPicPr preferRelativeResize="0"/>
          <p:nvPr/>
        </p:nvPicPr>
        <p:blipFill>
          <a:blip r:embed="rId3">
            <a:alphaModFix/>
          </a:blip>
          <a:stretch>
            <a:fillRect/>
          </a:stretch>
        </p:blipFill>
        <p:spPr>
          <a:xfrm>
            <a:off x="220500" y="185875"/>
            <a:ext cx="8702976" cy="4634974"/>
          </a:xfrm>
          <a:prstGeom prst="rect">
            <a:avLst/>
          </a:prstGeom>
          <a:noFill/>
          <a:ln>
            <a:noFill/>
          </a:ln>
        </p:spPr>
      </p:pic>
      <p:sp>
        <p:nvSpPr>
          <p:cNvPr id="297" name="Google Shape;297;p44"/>
          <p:cNvSpPr txBox="1"/>
          <p:nvPr/>
        </p:nvSpPr>
        <p:spPr>
          <a:xfrm>
            <a:off x="220500" y="4820850"/>
            <a:ext cx="3000000" cy="32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100" u="sng">
                <a:solidFill>
                  <a:schemeClr val="hlink"/>
                </a:solidFill>
                <a:latin typeface="Helvetica Neue Light"/>
                <a:ea typeface="Helvetica Neue Light"/>
                <a:cs typeface="Helvetica Neue Light"/>
                <a:sym typeface="Helvetica Neue Light"/>
                <a:hlinkClick r:id="rId4"/>
              </a:rPr>
              <a:t>https://caniuse.com/</a:t>
            </a:r>
            <a:endParaRPr>
              <a:latin typeface="Helvetica Neue Light"/>
              <a:ea typeface="Helvetica Neue Light"/>
              <a:cs typeface="Helvetica Neue Light"/>
              <a:sym typeface="Helvetica Neue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301" name="Shape 301"/>
        <p:cNvGrpSpPr/>
        <p:nvPr/>
      </p:nvGrpSpPr>
      <p:grpSpPr>
        <a:xfrm>
          <a:off x="0" y="0"/>
          <a:ext cx="0" cy="0"/>
          <a:chOff x="0" y="0"/>
          <a:chExt cx="0" cy="0"/>
        </a:xfrm>
      </p:grpSpPr>
      <p:pic>
        <p:nvPicPr>
          <p:cNvPr id="302" name="Google Shape;302;p45"/>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303" name="Google Shape;303;p45"/>
          <p:cNvSpPr txBox="1"/>
          <p:nvPr/>
        </p:nvSpPr>
        <p:spPr>
          <a:xfrm>
            <a:off x="791700" y="1643700"/>
            <a:ext cx="7560600" cy="18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UNA HISTORIA DE RETROCOMPATIBILIDAD:</a:t>
            </a:r>
            <a:endParaRPr i="1" sz="3600">
              <a:latin typeface="Anton"/>
              <a:ea typeface="Anton"/>
              <a:cs typeface="Anton"/>
              <a:sym typeface="Anton"/>
            </a:endParaRPr>
          </a:p>
          <a:p>
            <a:pPr indent="0" lvl="0" marL="0" rtl="0" algn="ctr">
              <a:spcBef>
                <a:spcPts val="0"/>
              </a:spcBef>
              <a:spcAft>
                <a:spcPts val="0"/>
              </a:spcAft>
              <a:buNone/>
            </a:pPr>
            <a:r>
              <a:rPr i="1" lang="es-419" sz="3600">
                <a:latin typeface="Anton"/>
                <a:ea typeface="Anton"/>
                <a:cs typeface="Anton"/>
                <a:sym typeface="Anton"/>
              </a:rPr>
              <a:t>EL MUNDO DE LOS “SUMADORES” ES INVADIDO POR LOS “MULTIPLICADORES”</a:t>
            </a:r>
            <a:endParaRPr i="1" sz="3600">
              <a:latin typeface="Anton"/>
              <a:ea typeface="Anton"/>
              <a:cs typeface="Anton"/>
              <a:sym typeface="Anto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6"/>
          <p:cNvSpPr txBox="1"/>
          <p:nvPr/>
        </p:nvSpPr>
        <p:spPr>
          <a:xfrm>
            <a:off x="852150" y="689575"/>
            <a:ext cx="7439700" cy="29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i="1" lang="es-419" sz="3800">
                <a:solidFill>
                  <a:schemeClr val="dk1"/>
                </a:solidFill>
                <a:highlight>
                  <a:schemeClr val="lt1"/>
                </a:highlight>
                <a:latin typeface="Anton"/>
                <a:ea typeface="Anton"/>
                <a:cs typeface="Anton"/>
                <a:sym typeface="Anton"/>
              </a:rPr>
              <a:t>ÉRASE UNA VEZ...</a:t>
            </a:r>
            <a:endParaRPr b="1" sz="2800">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100"/>
              <a:buFont typeface="Arial"/>
              <a:buNone/>
            </a:pPr>
            <a:r>
              <a:t/>
            </a:r>
            <a:endParaRPr sz="28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800">
                <a:solidFill>
                  <a:schemeClr val="dk1"/>
                </a:solidFill>
                <a:highlight>
                  <a:srgbClr val="FFFFFF"/>
                </a:highlight>
                <a:latin typeface="Helvetica Neue Light"/>
                <a:ea typeface="Helvetica Neue Light"/>
                <a:cs typeface="Helvetica Neue Light"/>
                <a:sym typeface="Helvetica Neue Light"/>
              </a:rPr>
              <a:t>El </a:t>
            </a:r>
            <a:r>
              <a:rPr b="1" lang="es-419" sz="2800">
                <a:solidFill>
                  <a:schemeClr val="dk1"/>
                </a:solidFill>
                <a:highlight>
                  <a:srgbClr val="FFFFFF"/>
                </a:highlight>
                <a:latin typeface="Helvetica Neue"/>
                <a:ea typeface="Helvetica Neue"/>
                <a:cs typeface="Helvetica Neue"/>
                <a:sym typeface="Helvetica Neue"/>
              </a:rPr>
              <a:t>antiguo mundo </a:t>
            </a:r>
            <a:r>
              <a:rPr lang="es-419" sz="2800">
                <a:solidFill>
                  <a:schemeClr val="dk1"/>
                </a:solidFill>
                <a:highlight>
                  <a:srgbClr val="FFFFFF"/>
                </a:highlight>
                <a:latin typeface="Helvetica Neue Light"/>
                <a:ea typeface="Helvetica Neue Light"/>
                <a:cs typeface="Helvetica Neue Light"/>
                <a:sym typeface="Helvetica Neue Light"/>
              </a:rPr>
              <a:t>que siempre fue conocido por saber la existencia de los números y su capacidad para sumarlos...</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p:txBody>
      </p:sp>
      <p:pic>
        <p:nvPicPr>
          <p:cNvPr id="309" name="Google Shape;309;p46"/>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7"/>
          <p:cNvSpPr txBox="1"/>
          <p:nvPr/>
        </p:nvSpPr>
        <p:spPr>
          <a:xfrm>
            <a:off x="852150" y="689575"/>
            <a:ext cx="7439700" cy="29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i="1" lang="es-419" sz="3800">
                <a:solidFill>
                  <a:schemeClr val="dk1"/>
                </a:solidFill>
                <a:highlight>
                  <a:schemeClr val="lt1"/>
                </a:highlight>
                <a:latin typeface="Anton"/>
                <a:ea typeface="Anton"/>
                <a:cs typeface="Anton"/>
                <a:sym typeface="Anton"/>
              </a:rPr>
              <a:t>CONSIDEREMOS LA SITUACIÓN...</a:t>
            </a:r>
            <a:endParaRPr b="1" sz="2800">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100"/>
              <a:buFont typeface="Arial"/>
              <a:buNone/>
            </a:pPr>
            <a:r>
              <a:t/>
            </a:r>
            <a:endParaRPr sz="28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800">
                <a:solidFill>
                  <a:schemeClr val="dk1"/>
                </a:solidFill>
                <a:highlight>
                  <a:srgbClr val="FFFFFF"/>
                </a:highlight>
                <a:latin typeface="Helvetica Neue Light"/>
                <a:ea typeface="Helvetica Neue Light"/>
                <a:cs typeface="Helvetica Neue Light"/>
                <a:sym typeface="Helvetica Neue Light"/>
              </a:rPr>
              <a:t>Al llegar los multiplicadores, empezaron a colonizar y establecieron la multiplicación como </a:t>
            </a:r>
            <a:r>
              <a:rPr b="1" lang="es-419" sz="2800">
                <a:solidFill>
                  <a:schemeClr val="dk1"/>
                </a:solidFill>
                <a:highlight>
                  <a:srgbClr val="FFFFFF"/>
                </a:highlight>
                <a:latin typeface="Helvetica Neue"/>
                <a:ea typeface="Helvetica Neue"/>
                <a:cs typeface="Helvetica Neue"/>
                <a:sym typeface="Helvetica Neue"/>
              </a:rPr>
              <a:t>nuevo método </a:t>
            </a:r>
            <a:r>
              <a:rPr lang="es-419" sz="2800">
                <a:solidFill>
                  <a:schemeClr val="dk1"/>
                </a:solidFill>
                <a:highlight>
                  <a:srgbClr val="FFFFFF"/>
                </a:highlight>
                <a:latin typeface="Helvetica Neue Light"/>
                <a:ea typeface="Helvetica Neue Light"/>
                <a:cs typeface="Helvetica Neue Light"/>
                <a:sym typeface="Helvetica Neue Light"/>
              </a:rPr>
              <a:t>de operar.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p:txBody>
      </p:sp>
      <p:pic>
        <p:nvPicPr>
          <p:cNvPr id="315" name="Google Shape;315;p47"/>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8"/>
          <p:cNvSpPr txBox="1"/>
          <p:nvPr/>
        </p:nvSpPr>
        <p:spPr>
          <a:xfrm>
            <a:off x="852150" y="689575"/>
            <a:ext cx="7439700" cy="29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i="1" lang="es-419" sz="3800">
                <a:solidFill>
                  <a:schemeClr val="dk1"/>
                </a:solidFill>
                <a:highlight>
                  <a:schemeClr val="lt1"/>
                </a:highlight>
                <a:latin typeface="Anton"/>
                <a:ea typeface="Anton"/>
                <a:cs typeface="Anton"/>
                <a:sym typeface="Anton"/>
              </a:rPr>
              <a:t>CONSIDEREMOS LA SITUACIÓN...</a:t>
            </a:r>
            <a:endParaRPr b="1" sz="2800">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100"/>
              <a:buFont typeface="Arial"/>
              <a:buNone/>
            </a:pPr>
            <a:r>
              <a:t/>
            </a:r>
            <a:endParaRPr sz="28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800">
                <a:solidFill>
                  <a:schemeClr val="dk1"/>
                </a:solidFill>
                <a:highlight>
                  <a:srgbClr val="FFFFFF"/>
                </a:highlight>
                <a:latin typeface="Helvetica Neue Light"/>
                <a:ea typeface="Helvetica Neue Light"/>
                <a:cs typeface="Helvetica Neue Light"/>
                <a:sym typeface="Helvetica Neue Light"/>
              </a:rPr>
              <a:t>Obligados por la fuerte falta de inclusión que generó esto, apareció ‘Francis </a:t>
            </a:r>
            <a:r>
              <a:rPr b="1" lang="es-419" sz="2800">
                <a:solidFill>
                  <a:schemeClr val="dk1"/>
                </a:solidFill>
                <a:highlight>
                  <a:srgbClr val="FFFFFF"/>
                </a:highlight>
                <a:latin typeface="Helvetica Neue"/>
                <a:ea typeface="Helvetica Neue"/>
                <a:cs typeface="Helvetica Neue"/>
                <a:sym typeface="Helvetica Neue"/>
              </a:rPr>
              <a:t>Polyfill’</a:t>
            </a:r>
            <a:r>
              <a:rPr lang="es-419" sz="2800">
                <a:solidFill>
                  <a:schemeClr val="dk1"/>
                </a:solidFill>
                <a:highlight>
                  <a:srgbClr val="FFFFFF"/>
                </a:highlight>
                <a:latin typeface="Helvetica Neue Light"/>
                <a:ea typeface="Helvetica Neue Light"/>
                <a:cs typeface="Helvetica Neue Light"/>
                <a:sym typeface="Helvetica Neue Light"/>
              </a:rPr>
              <a:t> con una gran idea...</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p:txBody>
      </p:sp>
      <p:pic>
        <p:nvPicPr>
          <p:cNvPr id="321" name="Google Shape;321;p48"/>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9"/>
          <p:cNvSpPr txBox="1"/>
          <p:nvPr/>
        </p:nvSpPr>
        <p:spPr>
          <a:xfrm>
            <a:off x="852150" y="689575"/>
            <a:ext cx="7439700" cy="3647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i="1" lang="es-419" sz="3800">
                <a:solidFill>
                  <a:schemeClr val="dk1"/>
                </a:solidFill>
                <a:highlight>
                  <a:schemeClr val="lt1"/>
                </a:highlight>
                <a:latin typeface="Anton"/>
                <a:ea typeface="Anton"/>
                <a:cs typeface="Anton"/>
                <a:sym typeface="Anton"/>
              </a:rPr>
              <a:t>CONSIDEREMOS LA SITUACIÓN...</a:t>
            </a:r>
            <a:endParaRPr b="1" sz="2800">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100"/>
              <a:buFont typeface="Arial"/>
              <a:buNone/>
            </a:pPr>
            <a:r>
              <a:t/>
            </a:r>
            <a:endParaRPr sz="28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i="1" lang="es-419" sz="2800">
                <a:solidFill>
                  <a:schemeClr val="dk1"/>
                </a:solidFill>
                <a:highlight>
                  <a:srgbClr val="FFFFFF"/>
                </a:highlight>
                <a:latin typeface="Helvetica Neue Light"/>
                <a:ea typeface="Helvetica Neue Light"/>
                <a:cs typeface="Helvetica Neue Light"/>
                <a:sym typeface="Helvetica Neue Light"/>
              </a:rPr>
              <a:t>“¡Sabemos que ustedes no pueden multiplicar, pero no os preocupéis!”</a:t>
            </a:r>
            <a:endParaRPr i="1"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800">
                <a:solidFill>
                  <a:schemeClr val="dk1"/>
                </a:solidFill>
                <a:highlight>
                  <a:srgbClr val="FFFFFF"/>
                </a:highlight>
                <a:latin typeface="Helvetica Neue Light"/>
                <a:ea typeface="Helvetica Neue Light"/>
                <a:cs typeface="Helvetica Neue Light"/>
                <a:sym typeface="Helvetica Neue Light"/>
              </a:rPr>
              <a:t>Si les cuesta multiplicar… </a:t>
            </a:r>
            <a:r>
              <a:rPr b="1" lang="es-419" sz="2800">
                <a:solidFill>
                  <a:schemeClr val="dk1"/>
                </a:solidFill>
                <a:highlight>
                  <a:srgbClr val="FFFFFF"/>
                </a:highlight>
                <a:latin typeface="Helvetica Neue"/>
                <a:ea typeface="Helvetica Neue"/>
                <a:cs typeface="Helvetica Neue"/>
                <a:sym typeface="Helvetica Neue"/>
              </a:rPr>
              <a:t>pueden tratar lo siguiente</a:t>
            </a:r>
            <a:r>
              <a:rPr lang="es-419" sz="2800">
                <a:solidFill>
                  <a:schemeClr val="dk1"/>
                </a:solidFill>
                <a:highlight>
                  <a:srgbClr val="FFFFFF"/>
                </a:highlight>
                <a:latin typeface="Helvetica Neue Light"/>
                <a:ea typeface="Helvetica Neue Light"/>
                <a:cs typeface="Helvetica Neue Light"/>
                <a:sym typeface="Helvetica Neue Light"/>
              </a:rPr>
              <a:t>: </a:t>
            </a:r>
            <a:r>
              <a:rPr i="1" lang="es-419" sz="2800">
                <a:solidFill>
                  <a:schemeClr val="dk1"/>
                </a:solidFill>
                <a:highlight>
                  <a:srgbClr val="FFFFFF"/>
                </a:highlight>
                <a:latin typeface="Helvetica Neue Light"/>
                <a:ea typeface="Helvetica Neue Light"/>
                <a:cs typeface="Helvetica Neue Light"/>
                <a:sym typeface="Helvetica Neue Light"/>
              </a:rPr>
              <a:t>“¡simplemente sumen!”</a:t>
            </a:r>
            <a:endParaRPr i="1" sz="2800">
              <a:solidFill>
                <a:schemeClr val="dk1"/>
              </a:solidFill>
              <a:highlight>
                <a:srgbClr val="FFFFFF"/>
              </a:highlight>
              <a:latin typeface="Helvetica Neue Light"/>
              <a:ea typeface="Helvetica Neue Light"/>
              <a:cs typeface="Helvetica Neue Light"/>
              <a:sym typeface="Helvetica Neue Light"/>
            </a:endParaRPr>
          </a:p>
        </p:txBody>
      </p:sp>
      <p:pic>
        <p:nvPicPr>
          <p:cNvPr id="327" name="Google Shape;327;p49"/>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50"/>
          <p:cNvSpPr txBox="1"/>
          <p:nvPr/>
        </p:nvSpPr>
        <p:spPr>
          <a:xfrm>
            <a:off x="852150" y="689575"/>
            <a:ext cx="7439700" cy="3647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i="1" lang="es-419" sz="3800">
                <a:solidFill>
                  <a:schemeClr val="dk1"/>
                </a:solidFill>
                <a:highlight>
                  <a:schemeClr val="lt1"/>
                </a:highlight>
                <a:latin typeface="Anton"/>
                <a:ea typeface="Anton"/>
                <a:cs typeface="Anton"/>
                <a:sym typeface="Anton"/>
              </a:rPr>
              <a:t>CONSIDEREMOS LA SITUACIÓN...</a:t>
            </a:r>
            <a:endParaRPr b="1" sz="2800">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100"/>
              <a:buFont typeface="Arial"/>
              <a:buNone/>
            </a:pPr>
            <a:r>
              <a:t/>
            </a:r>
            <a:endParaRPr sz="28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800">
                <a:solidFill>
                  <a:schemeClr val="dk1"/>
                </a:solidFill>
                <a:highlight>
                  <a:srgbClr val="FFFFFF"/>
                </a:highlight>
                <a:latin typeface="Helvetica Neue Light"/>
                <a:ea typeface="Helvetica Neue Light"/>
                <a:cs typeface="Helvetica Neue Light"/>
                <a:sym typeface="Helvetica Neue Light"/>
              </a:rPr>
              <a:t>Si nosotros hacemos </a:t>
            </a:r>
            <a:r>
              <a:rPr b="1" lang="es-419" sz="2800">
                <a:solidFill>
                  <a:schemeClr val="dk1"/>
                </a:solidFill>
                <a:highlight>
                  <a:srgbClr val="FFFFFF"/>
                </a:highlight>
                <a:latin typeface="Helvetica Neue"/>
                <a:ea typeface="Helvetica Neue"/>
                <a:cs typeface="Helvetica Neue"/>
                <a:sym typeface="Helvetica Neue"/>
              </a:rPr>
              <a:t>10</a:t>
            </a:r>
            <a:r>
              <a:rPr lang="es-419" sz="2800">
                <a:solidFill>
                  <a:schemeClr val="dk1"/>
                </a:solidFill>
                <a:highlight>
                  <a:srgbClr val="FFFFFF"/>
                </a:highlight>
                <a:latin typeface="Helvetica Neue Light"/>
                <a:ea typeface="Helvetica Neue Light"/>
                <a:cs typeface="Helvetica Neue Light"/>
                <a:sym typeface="Helvetica Neue Light"/>
              </a:rPr>
              <a:t> x </a:t>
            </a:r>
            <a:r>
              <a:rPr b="1" lang="es-419" sz="2800">
                <a:solidFill>
                  <a:schemeClr val="dk1"/>
                </a:solidFill>
                <a:highlight>
                  <a:srgbClr val="FFFFFF"/>
                </a:highlight>
                <a:latin typeface="Helvetica Neue"/>
                <a:ea typeface="Helvetica Neue"/>
                <a:cs typeface="Helvetica Neue"/>
                <a:sym typeface="Helvetica Neue"/>
              </a:rPr>
              <a:t>2</a:t>
            </a:r>
            <a:r>
              <a:rPr lang="es-419" sz="2800">
                <a:solidFill>
                  <a:schemeClr val="dk1"/>
                </a:solidFill>
                <a:highlight>
                  <a:srgbClr val="FFFFFF"/>
                </a:highlight>
                <a:latin typeface="Helvetica Neue Light"/>
                <a:ea typeface="Helvetica Neue Light"/>
                <a:cs typeface="Helvetica Neue Light"/>
                <a:sym typeface="Helvetica Neue Light"/>
              </a:rPr>
              <a:t>, y ustedes no saben hacerlo, simplemente hagan lo que hicieron siempre: ¡sumen!</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s-419" sz="2800">
                <a:solidFill>
                  <a:schemeClr val="dk1"/>
                </a:solidFill>
                <a:highlight>
                  <a:srgbClr val="FFFFFF"/>
                </a:highlight>
                <a:latin typeface="Helvetica Neue Light"/>
                <a:ea typeface="Helvetica Neue Light"/>
                <a:cs typeface="Helvetica Neue Light"/>
                <a:sym typeface="Helvetica Neue Light"/>
              </a:rPr>
              <a:t>2 + 2 + 2 + 2 + 2 + </a:t>
            </a:r>
            <a:r>
              <a:rPr lang="es-419" sz="2800">
                <a:solidFill>
                  <a:schemeClr val="dk1"/>
                </a:solidFill>
                <a:highlight>
                  <a:schemeClr val="lt1"/>
                </a:highlight>
                <a:latin typeface="Helvetica Neue Light"/>
                <a:ea typeface="Helvetica Neue Light"/>
                <a:cs typeface="Helvetica Neue Light"/>
                <a:sym typeface="Helvetica Neue Light"/>
              </a:rPr>
              <a:t>2 + 2 + 2 + 2 + 2 + 2</a:t>
            </a:r>
            <a:r>
              <a:rPr lang="es-419" sz="2800">
                <a:solidFill>
                  <a:schemeClr val="dk1"/>
                </a:solidFill>
                <a:highlight>
                  <a:srgbClr val="FFFFFF"/>
                </a:highlight>
                <a:latin typeface="Helvetica Neue Light"/>
                <a:ea typeface="Helvetica Neue Light"/>
                <a:cs typeface="Helvetica Neue Light"/>
                <a:sym typeface="Helvetica Neue Light"/>
              </a:rPr>
              <a:t>  = 20</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p:txBody>
      </p:sp>
      <p:pic>
        <p:nvPicPr>
          <p:cNvPr id="333" name="Google Shape;333;p50"/>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51"/>
          <p:cNvSpPr txBox="1"/>
          <p:nvPr/>
        </p:nvSpPr>
        <p:spPr>
          <a:xfrm>
            <a:off x="852150" y="689575"/>
            <a:ext cx="7439700" cy="3647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i="1" lang="es-419" sz="3800">
                <a:solidFill>
                  <a:schemeClr val="dk1"/>
                </a:solidFill>
                <a:highlight>
                  <a:schemeClr val="lt1"/>
                </a:highlight>
                <a:latin typeface="Anton"/>
                <a:ea typeface="Anton"/>
                <a:cs typeface="Anton"/>
                <a:sym typeface="Anton"/>
              </a:rPr>
              <a:t>RESULTADO</a:t>
            </a:r>
            <a:endParaRPr b="1" sz="2800">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100"/>
              <a:buFont typeface="Arial"/>
              <a:buNone/>
            </a:pPr>
            <a:r>
              <a:t/>
            </a:r>
            <a:endParaRPr sz="28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800">
                <a:solidFill>
                  <a:schemeClr val="dk1"/>
                </a:solidFill>
                <a:highlight>
                  <a:srgbClr val="FFFFFF"/>
                </a:highlight>
                <a:latin typeface="Helvetica Neue Light"/>
                <a:ea typeface="Helvetica Neue Light"/>
                <a:cs typeface="Helvetica Neue Light"/>
                <a:sym typeface="Helvetica Neue Light"/>
              </a:rPr>
              <a:t>Entonces se entendieron y se integraron. Crearon una </a:t>
            </a:r>
            <a:r>
              <a:rPr b="1" lang="es-419" sz="2800">
                <a:solidFill>
                  <a:schemeClr val="dk1"/>
                </a:solidFill>
                <a:highlight>
                  <a:srgbClr val="FFFFFF"/>
                </a:highlight>
                <a:latin typeface="Helvetica Neue"/>
                <a:ea typeface="Helvetica Neue"/>
                <a:cs typeface="Helvetica Neue"/>
                <a:sym typeface="Helvetica Neue"/>
              </a:rPr>
              <a:t>manera de resolver un problema nuevo</a:t>
            </a:r>
            <a:r>
              <a:rPr lang="es-419" sz="2800">
                <a:solidFill>
                  <a:schemeClr val="dk1"/>
                </a:solidFill>
                <a:highlight>
                  <a:srgbClr val="FFFFFF"/>
                </a:highlight>
                <a:latin typeface="Helvetica Neue Light"/>
                <a:ea typeface="Helvetica Neue Light"/>
                <a:cs typeface="Helvetica Neue Light"/>
                <a:sym typeface="Helvetica Neue Light"/>
              </a:rPr>
              <a:t> con los recursos que ya tenían, y nadie quedó excluido de multiplicar.</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p:txBody>
      </p:sp>
      <p:pic>
        <p:nvPicPr>
          <p:cNvPr id="339" name="Google Shape;339;p51"/>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2"/>
          <p:cNvSpPr txBox="1"/>
          <p:nvPr/>
        </p:nvSpPr>
        <p:spPr>
          <a:xfrm>
            <a:off x="852150" y="689575"/>
            <a:ext cx="7439700" cy="3647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i="1" lang="es-419" sz="3800">
                <a:solidFill>
                  <a:schemeClr val="dk1"/>
                </a:solidFill>
                <a:highlight>
                  <a:schemeClr val="lt1"/>
                </a:highlight>
                <a:latin typeface="Anton"/>
                <a:ea typeface="Anton"/>
                <a:cs typeface="Anton"/>
                <a:sym typeface="Anton"/>
              </a:rPr>
              <a:t>CONCLUSIÓN</a:t>
            </a:r>
            <a:endParaRPr b="1" sz="2800">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Clr>
                <a:schemeClr val="dk1"/>
              </a:buClr>
              <a:buSzPts val="1100"/>
              <a:buFont typeface="Arial"/>
              <a:buNone/>
            </a:pPr>
            <a:r>
              <a:t/>
            </a:r>
            <a:endParaRPr sz="28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800">
                <a:solidFill>
                  <a:schemeClr val="dk1"/>
                </a:solidFill>
                <a:highlight>
                  <a:srgbClr val="FFFFFF"/>
                </a:highlight>
                <a:latin typeface="Helvetica Neue Light"/>
                <a:ea typeface="Helvetica Neue Light"/>
                <a:cs typeface="Helvetica Neue Light"/>
                <a:sym typeface="Helvetica Neue Light"/>
              </a:rPr>
              <a:t>Los </a:t>
            </a:r>
            <a:r>
              <a:rPr b="1" lang="es-419" sz="2800">
                <a:solidFill>
                  <a:schemeClr val="dk1"/>
                </a:solidFill>
                <a:highlight>
                  <a:srgbClr val="FFFFFF"/>
                </a:highlight>
                <a:latin typeface="Helvetica Neue"/>
                <a:ea typeface="Helvetica Neue"/>
                <a:cs typeface="Helvetica Neue"/>
                <a:sym typeface="Helvetica Neue"/>
              </a:rPr>
              <a:t>polyfills </a:t>
            </a:r>
            <a:r>
              <a:rPr lang="es-419" sz="2800">
                <a:solidFill>
                  <a:schemeClr val="dk1"/>
                </a:solidFill>
                <a:highlight>
                  <a:srgbClr val="FFFFFF"/>
                </a:highlight>
                <a:latin typeface="Helvetica Neue Light"/>
                <a:ea typeface="Helvetica Neue Light"/>
                <a:cs typeface="Helvetica Neue Light"/>
                <a:sym typeface="Helvetica Neue Light"/>
              </a:rPr>
              <a:t>nos permiten hacer nuestra aplicación compatible con navegadores antiguos, que no admiten de forma nativa alguna nueva funcionalidad</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p:txBody>
      </p:sp>
      <p:pic>
        <p:nvPicPr>
          <p:cNvPr id="345" name="Google Shape;345;p52"/>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3"/>
          <p:cNvSpPr txBox="1"/>
          <p:nvPr/>
        </p:nvSpPr>
        <p:spPr>
          <a:xfrm>
            <a:off x="852150" y="689575"/>
            <a:ext cx="7439700" cy="1378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i="1" lang="es-419" sz="3800">
                <a:solidFill>
                  <a:schemeClr val="dk1"/>
                </a:solidFill>
                <a:highlight>
                  <a:schemeClr val="lt1"/>
                </a:highlight>
                <a:latin typeface="Anton"/>
                <a:ea typeface="Anton"/>
                <a:cs typeface="Anton"/>
                <a:sym typeface="Anton"/>
              </a:rPr>
              <a:t>¿CÓMO SE INTEGRA UN POLYFILL?</a:t>
            </a:r>
            <a:endParaRPr i="1" sz="28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200">
                <a:highlight>
                  <a:srgbClr val="E0FF00"/>
                </a:highlight>
                <a:latin typeface="Helvetica Neue Light"/>
                <a:ea typeface="Helvetica Neue Light"/>
                <a:cs typeface="Helvetica Neue Light"/>
                <a:sym typeface="Helvetica Neue Light"/>
              </a:rPr>
              <a:t>Ejemplo: core-js</a:t>
            </a:r>
            <a:endParaRPr sz="2200">
              <a:highlight>
                <a:srgbClr val="E0FF00"/>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1900" u="sng">
                <a:solidFill>
                  <a:schemeClr val="hlink"/>
                </a:solidFill>
                <a:highlight>
                  <a:srgbClr val="E0FF00"/>
                </a:highlight>
                <a:latin typeface="Helvetica Neue Light"/>
                <a:ea typeface="Helvetica Neue Light"/>
                <a:cs typeface="Helvetica Neue Light"/>
                <a:sym typeface="Helvetica Neue Light"/>
                <a:hlinkClick r:id="rId3"/>
              </a:rPr>
              <a:t>zloirock/core-js: Standard Library</a:t>
            </a:r>
            <a:endParaRPr sz="3000">
              <a:highlight>
                <a:srgbClr val="E0FF00"/>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800">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800">
              <a:solidFill>
                <a:schemeClr val="dk1"/>
              </a:solidFill>
              <a:highlight>
                <a:srgbClr val="FFFFFF"/>
              </a:highlight>
              <a:latin typeface="Helvetica Neue Light"/>
              <a:ea typeface="Helvetica Neue Light"/>
              <a:cs typeface="Helvetica Neue Light"/>
              <a:sym typeface="Helvetica Neue Light"/>
            </a:endParaRPr>
          </a:p>
        </p:txBody>
      </p:sp>
      <p:pic>
        <p:nvPicPr>
          <p:cNvPr id="351" name="Google Shape;351;p53"/>
          <p:cNvPicPr preferRelativeResize="0"/>
          <p:nvPr/>
        </p:nvPicPr>
        <p:blipFill>
          <a:blip r:embed="rId4">
            <a:alphaModFix/>
          </a:blip>
          <a:stretch>
            <a:fillRect/>
          </a:stretch>
        </p:blipFill>
        <p:spPr>
          <a:xfrm>
            <a:off x="7567925" y="4659625"/>
            <a:ext cx="1186526" cy="330675"/>
          </a:xfrm>
          <a:prstGeom prst="rect">
            <a:avLst/>
          </a:prstGeom>
          <a:noFill/>
          <a:ln>
            <a:noFill/>
          </a:ln>
        </p:spPr>
      </p:pic>
      <p:pic>
        <p:nvPicPr>
          <p:cNvPr id="352" name="Google Shape;352;p53"/>
          <p:cNvPicPr preferRelativeResize="0"/>
          <p:nvPr/>
        </p:nvPicPr>
        <p:blipFill>
          <a:blip r:embed="rId5">
            <a:alphaModFix/>
          </a:blip>
          <a:stretch>
            <a:fillRect/>
          </a:stretch>
        </p:blipFill>
        <p:spPr>
          <a:xfrm>
            <a:off x="1126188" y="2916452"/>
            <a:ext cx="6891624" cy="1095250"/>
          </a:xfrm>
          <a:prstGeom prst="rect">
            <a:avLst/>
          </a:prstGeom>
          <a:noFill/>
          <a:ln>
            <a:noFill/>
          </a:ln>
        </p:spPr>
      </p:pic>
      <p:pic>
        <p:nvPicPr>
          <p:cNvPr id="353" name="Google Shape;353;p53"/>
          <p:cNvPicPr preferRelativeResize="0"/>
          <p:nvPr/>
        </p:nvPicPr>
        <p:blipFill>
          <a:blip r:embed="rId6">
            <a:alphaModFix/>
          </a:blip>
          <a:stretch>
            <a:fillRect/>
          </a:stretch>
        </p:blipFill>
        <p:spPr>
          <a:xfrm>
            <a:off x="1847788" y="2231800"/>
            <a:ext cx="5448414" cy="384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2" name="Shape 112"/>
        <p:cNvGrpSpPr/>
        <p:nvPr/>
      </p:nvGrpSpPr>
      <p:grpSpPr>
        <a:xfrm>
          <a:off x="0" y="0"/>
          <a:ext cx="0" cy="0"/>
          <a:chOff x="0" y="0"/>
          <a:chExt cx="0" cy="0"/>
        </a:xfrm>
      </p:grpSpPr>
      <p:sp>
        <p:nvSpPr>
          <p:cNvPr id="113" name="Google Shape;113;p27"/>
          <p:cNvSpPr txBox="1"/>
          <p:nvPr/>
        </p:nvSpPr>
        <p:spPr>
          <a:xfrm>
            <a:off x="2022750" y="2009038"/>
            <a:ext cx="5035500" cy="63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solidFill>
                  <a:srgbClr val="121212"/>
                </a:solidFill>
                <a:latin typeface="Anton"/>
                <a:ea typeface="Anton"/>
                <a:cs typeface="Anton"/>
                <a:sym typeface="Anton"/>
              </a:rPr>
              <a:t>JSX Y WEB</a:t>
            </a:r>
            <a:r>
              <a:rPr i="1" lang="es-419" sz="3600">
                <a:solidFill>
                  <a:srgbClr val="121212"/>
                </a:solidFill>
                <a:latin typeface="Anton"/>
                <a:ea typeface="Anton"/>
                <a:cs typeface="Anton"/>
                <a:sym typeface="Anton"/>
              </a:rPr>
              <a:t>PACK</a:t>
            </a:r>
            <a:endParaRPr b="0" i="1" sz="3600" u="none" cap="none" strike="noStrike">
              <a:solidFill>
                <a:srgbClr val="121212"/>
              </a:solidFill>
              <a:latin typeface="Anton"/>
              <a:ea typeface="Anton"/>
              <a:cs typeface="Anton"/>
              <a:sym typeface="Anton"/>
            </a:endParaRPr>
          </a:p>
        </p:txBody>
      </p:sp>
      <p:sp>
        <p:nvSpPr>
          <p:cNvPr id="114" name="Google Shape;114;p27"/>
          <p:cNvSpPr txBox="1"/>
          <p:nvPr/>
        </p:nvSpPr>
        <p:spPr>
          <a:xfrm>
            <a:off x="707225" y="4382850"/>
            <a:ext cx="17310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t/>
            </a:r>
            <a:endParaRPr b="1" i="0" sz="1800" u="none" cap="none" strike="noStrike">
              <a:solidFill>
                <a:srgbClr val="000000"/>
              </a:solidFill>
              <a:latin typeface="Lato"/>
              <a:ea typeface="Lato"/>
              <a:cs typeface="Lato"/>
              <a:sym typeface="Lato"/>
            </a:endParaRPr>
          </a:p>
        </p:txBody>
      </p:sp>
      <p:sp>
        <p:nvSpPr>
          <p:cNvPr id="115" name="Google Shape;115;p27"/>
          <p:cNvSpPr txBox="1"/>
          <p:nvPr/>
        </p:nvSpPr>
        <p:spPr>
          <a:xfrm>
            <a:off x="1631850" y="1643300"/>
            <a:ext cx="58803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2000"/>
              <a:buFont typeface="Arial"/>
              <a:buNone/>
            </a:pPr>
            <a:r>
              <a:rPr b="1" i="0" lang="es-419" sz="2000" u="none" cap="none" strike="noStrike">
                <a:solidFill>
                  <a:srgbClr val="121212"/>
                </a:solidFill>
                <a:latin typeface="Helvetica Neue"/>
                <a:ea typeface="Helvetica Neue"/>
                <a:cs typeface="Helvetica Neue"/>
                <a:sym typeface="Helvetica Neue"/>
              </a:rPr>
              <a:t>     Clase 0</a:t>
            </a:r>
            <a:r>
              <a:rPr b="1" lang="es-419" sz="2000">
                <a:solidFill>
                  <a:srgbClr val="121212"/>
                </a:solidFill>
                <a:latin typeface="Helvetica Neue"/>
                <a:ea typeface="Helvetica Neue"/>
                <a:cs typeface="Helvetica Neue"/>
                <a:sym typeface="Helvetica Neue"/>
              </a:rPr>
              <a:t>3</a:t>
            </a:r>
            <a:r>
              <a:rPr b="1" i="0" lang="es-419" sz="2000" u="none" cap="none" strike="noStrike">
                <a:solidFill>
                  <a:srgbClr val="121212"/>
                </a:solidFill>
                <a:latin typeface="Helvetica Neue"/>
                <a:ea typeface="Helvetica Neue"/>
                <a:cs typeface="Helvetica Neue"/>
                <a:sym typeface="Helvetica Neue"/>
              </a:rPr>
              <a:t>. </a:t>
            </a:r>
            <a:r>
              <a:rPr b="0" i="0" lang="es-419" sz="2000" u="none" cap="none" strike="noStrike">
                <a:solidFill>
                  <a:srgbClr val="121212"/>
                </a:solidFill>
                <a:latin typeface="Helvetica Neue Light"/>
                <a:ea typeface="Helvetica Neue Light"/>
                <a:cs typeface="Helvetica Neue Light"/>
                <a:sym typeface="Helvetica Neue Light"/>
              </a:rPr>
              <a:t> </a:t>
            </a:r>
            <a:r>
              <a:rPr lang="es-419" sz="2000">
                <a:solidFill>
                  <a:srgbClr val="121212"/>
                </a:solidFill>
                <a:latin typeface="Helvetica Neue Light"/>
                <a:ea typeface="Helvetica Neue Light"/>
                <a:cs typeface="Helvetica Neue Light"/>
                <a:sym typeface="Helvetica Neue Light"/>
              </a:rPr>
              <a:t>REACT JS</a:t>
            </a:r>
            <a:endParaRPr sz="2000">
              <a:solidFill>
                <a:srgbClr val="121212"/>
              </a:solidFill>
              <a:latin typeface="Helvetica Neue Light"/>
              <a:ea typeface="Helvetica Neue Light"/>
              <a:cs typeface="Helvetica Neue Light"/>
              <a:sym typeface="Helvetica Neue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7" name="Shape 357"/>
        <p:cNvGrpSpPr/>
        <p:nvPr/>
      </p:nvGrpSpPr>
      <p:grpSpPr>
        <a:xfrm>
          <a:off x="0" y="0"/>
          <a:ext cx="0" cy="0"/>
          <a:chOff x="0" y="0"/>
          <a:chExt cx="0" cy="0"/>
        </a:xfrm>
      </p:grpSpPr>
      <p:sp>
        <p:nvSpPr>
          <p:cNvPr id="358" name="Google Shape;358;p54"/>
          <p:cNvSpPr txBox="1"/>
          <p:nvPr/>
        </p:nvSpPr>
        <p:spPr>
          <a:xfrm>
            <a:off x="2657700" y="2394100"/>
            <a:ext cx="38286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0"/>
              <a:buFont typeface="Arial"/>
              <a:buNone/>
            </a:pPr>
            <a:r>
              <a:rPr b="0" i="0" lang="es-419" sz="6000" u="none" cap="none" strike="noStrike">
                <a:solidFill>
                  <a:srgbClr val="E8E7E3"/>
                </a:solidFill>
                <a:latin typeface="Arial"/>
                <a:ea typeface="Arial"/>
                <a:cs typeface="Arial"/>
                <a:sym typeface="Arial"/>
              </a:rPr>
              <a:t>☕ </a:t>
            </a:r>
            <a:endParaRPr b="0" i="0" sz="6000" u="none" cap="none" strike="noStrike">
              <a:solidFill>
                <a:srgbClr val="E8E7E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6000"/>
              <a:buFont typeface="Arial"/>
              <a:buNone/>
            </a:pPr>
            <a:r>
              <a:rPr b="0" i="1" lang="es-419" sz="6000" u="none" cap="none" strike="noStrike">
                <a:solidFill>
                  <a:srgbClr val="E0FF00"/>
                </a:solidFill>
                <a:latin typeface="Anton"/>
                <a:ea typeface="Anton"/>
                <a:cs typeface="Anton"/>
                <a:sym typeface="Anton"/>
              </a:rPr>
              <a:t>BREAK</a:t>
            </a:r>
            <a:endParaRPr b="0" i="1" sz="6000" u="none" cap="none" strike="noStrike">
              <a:solidFill>
                <a:srgbClr val="E0FF00"/>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2100"/>
              <a:buFont typeface="Arial"/>
              <a:buNone/>
            </a:pPr>
            <a:r>
              <a:t/>
            </a:r>
            <a:endParaRPr b="0" i="0" sz="2100" u="none" cap="none" strike="noStrike">
              <a:solidFill>
                <a:schemeClr val="lt1"/>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2100"/>
              <a:buFont typeface="Arial"/>
              <a:buNone/>
            </a:pPr>
            <a:r>
              <a:rPr b="0" i="0" lang="es-419" sz="2100" u="none" cap="none" strike="noStrike">
                <a:solidFill>
                  <a:schemeClr val="lt1"/>
                </a:solidFill>
                <a:latin typeface="Anton"/>
                <a:ea typeface="Anton"/>
                <a:cs typeface="Anton"/>
                <a:sym typeface="Anton"/>
              </a:rPr>
              <a:t>¡5/10 MINUTOS Y VOLVEMOS!</a:t>
            </a:r>
            <a:endParaRPr b="0" i="0" sz="2100" u="none" cap="none" strike="noStrike">
              <a:solidFill>
                <a:schemeClr val="lt1"/>
              </a:solidFill>
              <a:latin typeface="Anton"/>
              <a:ea typeface="Anton"/>
              <a:cs typeface="Anton"/>
              <a:sym typeface="Anton"/>
            </a:endParaRPr>
          </a:p>
          <a:p>
            <a:pPr indent="0" lvl="0" marL="0" marR="0" rtl="0" algn="l">
              <a:lnSpc>
                <a:spcPct val="100000"/>
              </a:lnSpc>
              <a:spcBef>
                <a:spcPts val="0"/>
              </a:spcBef>
              <a:spcAft>
                <a:spcPts val="0"/>
              </a:spcAft>
              <a:buClr>
                <a:srgbClr val="000000"/>
              </a:buClr>
              <a:buSzPts val="4000"/>
              <a:buFont typeface="Arial"/>
              <a:buNone/>
            </a:pPr>
            <a:r>
              <a:t/>
            </a:r>
            <a:endParaRPr b="0" i="1" sz="4000" u="none" cap="none" strike="noStrike">
              <a:solidFill>
                <a:srgbClr val="E0FF00"/>
              </a:solidFill>
              <a:latin typeface="Anton"/>
              <a:ea typeface="Anton"/>
              <a:cs typeface="Anton"/>
              <a:sym typeface="Anto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2" name="Shape 362"/>
        <p:cNvGrpSpPr/>
        <p:nvPr/>
      </p:nvGrpSpPr>
      <p:grpSpPr>
        <a:xfrm>
          <a:off x="0" y="0"/>
          <a:ext cx="0" cy="0"/>
          <a:chOff x="0" y="0"/>
          <a:chExt cx="0" cy="0"/>
        </a:xfrm>
      </p:grpSpPr>
      <p:sp>
        <p:nvSpPr>
          <p:cNvPr id="363" name="Google Shape;363;p55"/>
          <p:cNvSpPr txBox="1"/>
          <p:nvPr/>
        </p:nvSpPr>
        <p:spPr>
          <a:xfrm>
            <a:off x="2187450" y="2077200"/>
            <a:ext cx="48027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E0FF00"/>
                </a:solidFill>
                <a:latin typeface="Anton"/>
                <a:ea typeface="Anton"/>
                <a:cs typeface="Anton"/>
                <a:sym typeface="Anton"/>
              </a:rPr>
              <a:t>BUNDLING CON WEBPACK</a:t>
            </a:r>
            <a:endParaRPr i="1" sz="3600">
              <a:solidFill>
                <a:srgbClr val="E0FF00"/>
              </a:solidFill>
              <a:latin typeface="Anton"/>
              <a:ea typeface="Anton"/>
              <a:cs typeface="Anton"/>
              <a:sym typeface="Anto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56"/>
          <p:cNvSpPr txBox="1"/>
          <p:nvPr/>
        </p:nvSpPr>
        <p:spPr>
          <a:xfrm>
            <a:off x="408900" y="1825375"/>
            <a:ext cx="8326200" cy="258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Webpack </a:t>
            </a:r>
            <a:r>
              <a:rPr lang="es-419" sz="2000">
                <a:solidFill>
                  <a:schemeClr val="dk1"/>
                </a:solidFill>
                <a:highlight>
                  <a:srgbClr val="E0FF00"/>
                </a:highlight>
                <a:latin typeface="Helvetica Neue Light"/>
                <a:ea typeface="Helvetica Neue Light"/>
                <a:cs typeface="Helvetica Neue Light"/>
                <a:sym typeface="Helvetica Neue Light"/>
              </a:rPr>
              <a:t>es un </a:t>
            </a:r>
            <a:r>
              <a:rPr i="1" lang="es-419" sz="2000">
                <a:solidFill>
                  <a:schemeClr val="dk1"/>
                </a:solidFill>
                <a:highlight>
                  <a:srgbClr val="E0FF00"/>
                </a:highlight>
                <a:latin typeface="Helvetica Neue Light"/>
                <a:ea typeface="Helvetica Neue Light"/>
                <a:cs typeface="Helvetica Neue Light"/>
                <a:sym typeface="Helvetica Neue Light"/>
              </a:rPr>
              <a:t>module bundler </a:t>
            </a:r>
            <a:r>
              <a:rPr lang="es-419" sz="2000">
                <a:solidFill>
                  <a:schemeClr val="dk1"/>
                </a:solidFill>
                <a:highlight>
                  <a:srgbClr val="E0FF00"/>
                </a:highlight>
                <a:latin typeface="Helvetica Neue Light"/>
                <a:ea typeface="Helvetica Neue Light"/>
                <a:cs typeface="Helvetica Neue Light"/>
                <a:sym typeface="Helvetica Neue Light"/>
              </a:rPr>
              <a:t>o empaquetador de módulos</a:t>
            </a:r>
            <a:r>
              <a:rPr lang="es-419" sz="2000">
                <a:solidFill>
                  <a:schemeClr val="dk1"/>
                </a:solidFill>
                <a:highlight>
                  <a:srgbClr val="FFFFFF"/>
                </a:highlight>
                <a:latin typeface="Helvetica Neue Light"/>
                <a:ea typeface="Helvetica Neue Light"/>
                <a:cs typeface="Helvetica Neue Light"/>
                <a:sym typeface="Helvetica Neue Light"/>
              </a:rPr>
              <a:t> que nació a finales de 2012, y en la actualidad es utilizado por miles de proyectos de desarrollo web Front-End.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Incluido desde React o Angular hasta en el desarrollo de aplicaciones conocidas como Twitter, Instagram, PayPal, o la versión web de Whatsapp.</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369" name="Google Shape;369;p56"/>
          <p:cNvPicPr preferRelativeResize="0"/>
          <p:nvPr/>
        </p:nvPicPr>
        <p:blipFill>
          <a:blip r:embed="rId3">
            <a:alphaModFix/>
          </a:blip>
          <a:stretch>
            <a:fillRect/>
          </a:stretch>
        </p:blipFill>
        <p:spPr>
          <a:xfrm>
            <a:off x="2019850" y="167425"/>
            <a:ext cx="4955776" cy="185995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7"/>
          <p:cNvSpPr/>
          <p:nvPr/>
        </p:nvSpPr>
        <p:spPr>
          <a:xfrm>
            <a:off x="-125" y="0"/>
            <a:ext cx="9144000" cy="4295700"/>
          </a:xfrm>
          <a:prstGeom prst="rect">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7"/>
          <p:cNvSpPr txBox="1"/>
          <p:nvPr/>
        </p:nvSpPr>
        <p:spPr>
          <a:xfrm>
            <a:off x="247300" y="4409250"/>
            <a:ext cx="5975100" cy="556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Transformación de los módulos en Webpack.</a:t>
            </a:r>
            <a:endParaRPr>
              <a:latin typeface="Helvetica Neue Light"/>
              <a:ea typeface="Helvetica Neue Light"/>
              <a:cs typeface="Helvetica Neue Light"/>
              <a:sym typeface="Helvetica Neue Light"/>
            </a:endParaRPr>
          </a:p>
        </p:txBody>
      </p:sp>
      <p:pic>
        <p:nvPicPr>
          <p:cNvPr id="376" name="Google Shape;376;p57"/>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77" name="Google Shape;377;p57"/>
          <p:cNvPicPr preferRelativeResize="0"/>
          <p:nvPr/>
        </p:nvPicPr>
        <p:blipFill>
          <a:blip r:embed="rId4">
            <a:alphaModFix/>
          </a:blip>
          <a:stretch>
            <a:fillRect/>
          </a:stretch>
        </p:blipFill>
        <p:spPr>
          <a:xfrm>
            <a:off x="-125" y="237296"/>
            <a:ext cx="9144000" cy="382110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58"/>
          <p:cNvSpPr txBox="1"/>
          <p:nvPr/>
        </p:nvSpPr>
        <p:spPr>
          <a:xfrm>
            <a:off x="408900" y="1269625"/>
            <a:ext cx="8326200" cy="3626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500"/>
              </a:spcBef>
              <a:spcAft>
                <a:spcPts val="0"/>
              </a:spcAft>
              <a:buClr>
                <a:schemeClr val="dk1"/>
              </a:buClr>
              <a:buSzPts val="1100"/>
              <a:buFont typeface="Arial"/>
              <a:buNone/>
            </a:pPr>
            <a:r>
              <a:rPr lang="es-419" sz="2000">
                <a:highlight>
                  <a:srgbClr val="FFFFFF"/>
                </a:highlight>
                <a:latin typeface="Helvetica Neue Light"/>
                <a:ea typeface="Helvetica Neue Light"/>
                <a:cs typeface="Helvetica Neue Light"/>
                <a:sym typeface="Helvetica Neue Light"/>
              </a:rPr>
              <a:t>Podemos tener, por ejemplo, un módulo JS que vaya a depender de otros módulos .js, con imágenes en diferentes formatos como JPG o PNG. O estar utilizando algún preprocesador de CSS, como puede ser SASS, Less y Stylus. </a:t>
            </a:r>
            <a:endParaRPr sz="20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1500"/>
              </a:spcBef>
              <a:spcAft>
                <a:spcPts val="0"/>
              </a:spcAft>
              <a:buClr>
                <a:schemeClr val="dk1"/>
              </a:buClr>
              <a:buSzPts val="1100"/>
              <a:buFont typeface="Arial"/>
              <a:buNone/>
            </a:pPr>
            <a:r>
              <a:rPr lang="es-419" sz="2000">
                <a:highlight>
                  <a:srgbClr val="FFFFFF"/>
                </a:highlight>
                <a:latin typeface="Helvetica Neue Light"/>
                <a:ea typeface="Helvetica Neue Light"/>
                <a:cs typeface="Helvetica Neue Light"/>
                <a:sym typeface="Helvetica Neue Light"/>
              </a:rPr>
              <a:t>Webpack recoge todos estos módulos y los transforma a assets que puede entender el navegador, como por ejemplo archivos JS, CSS, imágenes, videos, etc.</a:t>
            </a:r>
            <a:endParaRPr sz="2000">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1500"/>
              </a:spcBef>
              <a:spcAft>
                <a:spcPts val="0"/>
              </a:spcAft>
              <a:buClr>
                <a:schemeClr val="dk1"/>
              </a:buClr>
              <a:buSzPts val="1100"/>
              <a:buFont typeface="Arial"/>
              <a:buNone/>
            </a:pPr>
            <a:r>
              <a:t/>
            </a:r>
            <a:endParaRPr sz="2000">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highlight>
                <a:schemeClr val="lt1"/>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1100"/>
              <a:buFont typeface="Arial"/>
              <a:buNone/>
            </a:pPr>
            <a:r>
              <a:t/>
            </a:r>
            <a:endParaRPr sz="2000">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highlight>
                <a:schemeClr val="lt1"/>
              </a:highlight>
              <a:latin typeface="Helvetica Neue Light"/>
              <a:ea typeface="Helvetica Neue Light"/>
              <a:cs typeface="Helvetica Neue Light"/>
              <a:sym typeface="Helvetica Neue Light"/>
            </a:endParaRPr>
          </a:p>
        </p:txBody>
      </p:sp>
      <p:sp>
        <p:nvSpPr>
          <p:cNvPr id="383" name="Google Shape;383;p58"/>
          <p:cNvSpPr txBox="1"/>
          <p:nvPr/>
        </p:nvSpPr>
        <p:spPr>
          <a:xfrm>
            <a:off x="2187450" y="453375"/>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¿CÓMO FUNCIONA?</a:t>
            </a:r>
            <a:endParaRPr i="1" sz="3000">
              <a:latin typeface="Anton"/>
              <a:ea typeface="Anton"/>
              <a:cs typeface="Anton"/>
              <a:sym typeface="Anton"/>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59"/>
          <p:cNvSpPr txBox="1"/>
          <p:nvPr/>
        </p:nvSpPr>
        <p:spPr>
          <a:xfrm>
            <a:off x="408900" y="1269625"/>
            <a:ext cx="8326200" cy="2428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500"/>
              </a:spcBef>
              <a:spcAft>
                <a:spcPts val="0"/>
              </a:spcAft>
              <a:buClr>
                <a:schemeClr val="dk1"/>
              </a:buClr>
              <a:buSzPts val="1100"/>
              <a:buFont typeface="Arial"/>
              <a:buNone/>
            </a:pPr>
            <a:r>
              <a:rPr lang="es-419" sz="2000">
                <a:solidFill>
                  <a:srgbClr val="333333"/>
                </a:solidFill>
                <a:highlight>
                  <a:srgbClr val="FFFFFF"/>
                </a:highlight>
                <a:latin typeface="Helvetica Neue Light"/>
                <a:ea typeface="Helvetica Neue Light"/>
                <a:cs typeface="Helvetica Neue Light"/>
                <a:sym typeface="Helvetica Neue Light"/>
              </a:rPr>
              <a:t>Internamente está incluido en la aplicación generada por </a:t>
            </a:r>
            <a:r>
              <a:rPr b="1" lang="es-419" sz="2000">
                <a:solidFill>
                  <a:srgbClr val="333333"/>
                </a:solidFill>
                <a:highlight>
                  <a:srgbClr val="FFFFFF"/>
                </a:highlight>
                <a:latin typeface="Helvetica Neue"/>
                <a:ea typeface="Helvetica Neue"/>
                <a:cs typeface="Helvetica Neue"/>
                <a:sym typeface="Helvetica Neue"/>
              </a:rPr>
              <a:t>create-react-app.</a:t>
            </a:r>
            <a:endParaRPr sz="2000">
              <a:solidFill>
                <a:srgbClr val="333333"/>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1500"/>
              </a:spcBef>
              <a:spcAft>
                <a:spcPts val="0"/>
              </a:spcAft>
              <a:buClr>
                <a:schemeClr val="dk1"/>
              </a:buClr>
              <a:buSzPts val="1100"/>
              <a:buFont typeface="Arial"/>
              <a:buNone/>
            </a:pPr>
            <a:r>
              <a:rPr lang="es-419" sz="2000">
                <a:solidFill>
                  <a:srgbClr val="333333"/>
                </a:solidFill>
                <a:highlight>
                  <a:srgbClr val="FFFFFF"/>
                </a:highlight>
                <a:latin typeface="Helvetica Neue Light"/>
                <a:ea typeface="Helvetica Neue Light"/>
                <a:cs typeface="Helvetica Neue Light"/>
                <a:sym typeface="Helvetica Neue Light"/>
              </a:rPr>
              <a:t>Importante: </a:t>
            </a:r>
            <a:r>
              <a:rPr b="1" lang="es-419" sz="2000">
                <a:solidFill>
                  <a:srgbClr val="333333"/>
                </a:solidFill>
                <a:highlight>
                  <a:srgbClr val="FFFFFF"/>
                </a:highlight>
                <a:latin typeface="Helvetica Neue"/>
                <a:ea typeface="Helvetica Neue"/>
                <a:cs typeface="Helvetica Neue"/>
                <a:sym typeface="Helvetica Neue"/>
              </a:rPr>
              <a:t>el </a:t>
            </a:r>
            <a:r>
              <a:rPr b="1" lang="es-419" sz="2000">
                <a:solidFill>
                  <a:srgbClr val="333333"/>
                </a:solidFill>
                <a:highlight>
                  <a:srgbClr val="FFFFFF"/>
                </a:highlight>
                <a:latin typeface="Helvetica Neue"/>
                <a:ea typeface="Helvetica Neue"/>
                <a:cs typeface="Helvetica Neue"/>
                <a:sym typeface="Helvetica Neue"/>
              </a:rPr>
              <a:t>equipo de react es quien se encarga de mantener</a:t>
            </a:r>
            <a:r>
              <a:rPr b="1" lang="es-419" sz="2000">
                <a:solidFill>
                  <a:srgbClr val="333333"/>
                </a:solidFill>
                <a:highlight>
                  <a:srgbClr val="FFFFFF"/>
                </a:highlight>
                <a:latin typeface="Helvetica Neue"/>
                <a:ea typeface="Helvetica Neue"/>
                <a:cs typeface="Helvetica Neue"/>
                <a:sym typeface="Helvetica Neue"/>
              </a:rPr>
              <a:t> estas configuraciones actualizadas</a:t>
            </a:r>
            <a:r>
              <a:rPr lang="es-419" sz="2000">
                <a:solidFill>
                  <a:srgbClr val="333333"/>
                </a:solidFill>
                <a:highlight>
                  <a:srgbClr val="FFFFFF"/>
                </a:highlight>
                <a:latin typeface="Helvetica Neue Light"/>
                <a:ea typeface="Helvetica Neue Light"/>
                <a:cs typeface="Helvetica Neue Light"/>
                <a:sym typeface="Helvetica Neue Light"/>
              </a:rPr>
              <a:t>.</a:t>
            </a:r>
            <a:endParaRPr sz="2000">
              <a:solidFill>
                <a:srgbClr val="333333"/>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1500"/>
              </a:spcBef>
              <a:spcAft>
                <a:spcPts val="0"/>
              </a:spcAft>
              <a:buClr>
                <a:schemeClr val="dk1"/>
              </a:buClr>
              <a:buSzPts val="1100"/>
              <a:buFont typeface="Arial"/>
              <a:buNone/>
            </a:pPr>
            <a:r>
              <a:rPr lang="es-419" sz="2000">
                <a:solidFill>
                  <a:srgbClr val="333333"/>
                </a:solidFill>
                <a:highlight>
                  <a:srgbClr val="FFFFFF"/>
                </a:highlight>
                <a:latin typeface="Helvetica Neue Light"/>
                <a:ea typeface="Helvetica Neue Light"/>
                <a:cs typeface="Helvetica Neue Light"/>
                <a:sym typeface="Helvetica Neue Light"/>
              </a:rPr>
              <a:t>Podemos modificarlas, pero para eso necesitamos realizar un </a:t>
            </a:r>
            <a:r>
              <a:rPr b="1" lang="es-419" sz="2000">
                <a:solidFill>
                  <a:srgbClr val="333333"/>
                </a:solidFill>
                <a:highlight>
                  <a:srgbClr val="FFFFFF"/>
                </a:highlight>
                <a:latin typeface="Helvetica Neue"/>
                <a:ea typeface="Helvetica Neue"/>
                <a:cs typeface="Helvetica Neue"/>
                <a:sym typeface="Helvetica Neue"/>
              </a:rPr>
              <a:t>eject</a:t>
            </a:r>
            <a:r>
              <a:rPr lang="es-419" sz="2000">
                <a:solidFill>
                  <a:srgbClr val="333333"/>
                </a:solidFill>
                <a:highlight>
                  <a:srgbClr val="FFFFFF"/>
                </a:highlight>
                <a:latin typeface="Helvetica Neue Light"/>
                <a:ea typeface="Helvetica Neue Light"/>
                <a:cs typeface="Helvetica Neue Light"/>
                <a:sym typeface="Helvetica Neue Light"/>
              </a:rPr>
              <a:t>. </a:t>
            </a:r>
            <a:endParaRPr sz="2000">
              <a:solidFill>
                <a:srgbClr val="333333"/>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1500"/>
              </a:spcBef>
              <a:spcAft>
                <a:spcPts val="0"/>
              </a:spcAft>
              <a:buClr>
                <a:schemeClr val="dk1"/>
              </a:buClr>
              <a:buSzPts val="1100"/>
              <a:buFont typeface="Arial"/>
              <a:buNone/>
            </a:pPr>
            <a:r>
              <a:t/>
            </a:r>
            <a:endParaRPr sz="2000">
              <a:solidFill>
                <a:srgbClr val="333333"/>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150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389" name="Google Shape;389;p59"/>
          <p:cNvPicPr preferRelativeResize="0"/>
          <p:nvPr/>
        </p:nvPicPr>
        <p:blipFill rotWithShape="1">
          <a:blip r:embed="rId3">
            <a:alphaModFix/>
          </a:blip>
          <a:srcRect b="0" l="0" r="55108" t="0"/>
          <a:stretch/>
        </p:blipFill>
        <p:spPr>
          <a:xfrm>
            <a:off x="932838" y="3697925"/>
            <a:ext cx="7278324" cy="1096950"/>
          </a:xfrm>
          <a:prstGeom prst="rect">
            <a:avLst/>
          </a:prstGeom>
          <a:noFill/>
          <a:ln>
            <a:noFill/>
          </a:ln>
        </p:spPr>
      </p:pic>
      <p:sp>
        <p:nvSpPr>
          <p:cNvPr id="390" name="Google Shape;390;p59"/>
          <p:cNvSpPr txBox="1"/>
          <p:nvPr/>
        </p:nvSpPr>
        <p:spPr>
          <a:xfrm>
            <a:off x="779100" y="388475"/>
            <a:ext cx="75858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¿CÓMO NOS AFECTA EN NUESTRO DESARROLLO?</a:t>
            </a:r>
            <a:endParaRPr i="1" sz="3000">
              <a:latin typeface="Anton"/>
              <a:ea typeface="Anton"/>
              <a:cs typeface="Anton"/>
              <a:sym typeface="Anton"/>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60"/>
          <p:cNvSpPr txBox="1"/>
          <p:nvPr/>
        </p:nvSpPr>
        <p:spPr>
          <a:xfrm>
            <a:off x="408900" y="1269625"/>
            <a:ext cx="8326200" cy="1453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500"/>
              </a:spcBef>
              <a:spcAft>
                <a:spcPts val="0"/>
              </a:spcAft>
              <a:buClr>
                <a:schemeClr val="dk1"/>
              </a:buClr>
              <a:buSzPts val="1100"/>
              <a:buFont typeface="Arial"/>
              <a:buNone/>
            </a:pPr>
            <a:r>
              <a:rPr lang="es-419" sz="2000">
                <a:solidFill>
                  <a:srgbClr val="333333"/>
                </a:solidFill>
                <a:highlight>
                  <a:srgbClr val="FFFFFF"/>
                </a:highlight>
                <a:latin typeface="Helvetica Neue Light"/>
                <a:ea typeface="Helvetica Neue Light"/>
                <a:cs typeface="Helvetica Neue Light"/>
                <a:sym typeface="Helvetica Neue Light"/>
              </a:rPr>
              <a:t>Es una acción </a:t>
            </a:r>
            <a:r>
              <a:rPr b="1" lang="es-419" sz="2100">
                <a:solidFill>
                  <a:srgbClr val="333333"/>
                </a:solidFill>
                <a:highlight>
                  <a:srgbClr val="FFFFFF"/>
                </a:highlight>
                <a:latin typeface="Helvetica Neue"/>
                <a:ea typeface="Helvetica Neue"/>
                <a:cs typeface="Helvetica Neue"/>
                <a:sym typeface="Helvetica Neue"/>
              </a:rPr>
              <a:t>permanente,</a:t>
            </a:r>
            <a:r>
              <a:rPr lang="es-419" sz="2000">
                <a:solidFill>
                  <a:srgbClr val="333333"/>
                </a:solidFill>
                <a:highlight>
                  <a:srgbClr val="FFFFFF"/>
                </a:highlight>
                <a:latin typeface="Helvetica Neue Light"/>
                <a:ea typeface="Helvetica Neue Light"/>
                <a:cs typeface="Helvetica Neue Light"/>
                <a:sym typeface="Helvetica Neue Light"/>
              </a:rPr>
              <a:t> que permite tener un control más específico del bundling, a costa de que de ahora en adelante tendremos que encargarnos de mantenerlo.</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150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396" name="Google Shape;396;p60"/>
          <p:cNvPicPr preferRelativeResize="0"/>
          <p:nvPr/>
        </p:nvPicPr>
        <p:blipFill>
          <a:blip r:embed="rId3">
            <a:alphaModFix/>
          </a:blip>
          <a:stretch>
            <a:fillRect/>
          </a:stretch>
        </p:blipFill>
        <p:spPr>
          <a:xfrm>
            <a:off x="4867800" y="2974600"/>
            <a:ext cx="2944600" cy="1160375"/>
          </a:xfrm>
          <a:prstGeom prst="rect">
            <a:avLst/>
          </a:prstGeom>
          <a:noFill/>
          <a:ln>
            <a:noFill/>
          </a:ln>
        </p:spPr>
      </p:pic>
      <p:sp>
        <p:nvSpPr>
          <p:cNvPr id="397" name="Google Shape;397;p60"/>
          <p:cNvSpPr txBox="1"/>
          <p:nvPr/>
        </p:nvSpPr>
        <p:spPr>
          <a:xfrm>
            <a:off x="778675" y="3269038"/>
            <a:ext cx="2944500" cy="571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s-419" sz="2000">
                <a:solidFill>
                  <a:srgbClr val="333333"/>
                </a:solidFill>
                <a:highlight>
                  <a:srgbClr val="FFFFFF"/>
                </a:highlight>
                <a:latin typeface="Courier New"/>
                <a:ea typeface="Courier New"/>
                <a:cs typeface="Courier New"/>
                <a:sym typeface="Courier New"/>
              </a:rPr>
              <a:t>npm run eject</a:t>
            </a:r>
            <a:endParaRPr b="1" sz="2000">
              <a:solidFill>
                <a:schemeClr val="dk1"/>
              </a:solidFill>
              <a:highlight>
                <a:schemeClr val="lt1"/>
              </a:highlight>
              <a:latin typeface="Courier New"/>
              <a:ea typeface="Courier New"/>
              <a:cs typeface="Courier New"/>
              <a:sym typeface="Courier New"/>
            </a:endParaRPr>
          </a:p>
        </p:txBody>
      </p:sp>
      <p:sp>
        <p:nvSpPr>
          <p:cNvPr id="398" name="Google Shape;398;p60"/>
          <p:cNvSpPr txBox="1"/>
          <p:nvPr/>
        </p:nvSpPr>
        <p:spPr>
          <a:xfrm>
            <a:off x="1498650" y="360700"/>
            <a:ext cx="61467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3000">
                <a:latin typeface="Anton"/>
                <a:ea typeface="Anton"/>
                <a:cs typeface="Anton"/>
                <a:sym typeface="Anton"/>
              </a:rPr>
              <a:t>¿EJECT?</a:t>
            </a:r>
            <a:endParaRPr sz="3000">
              <a:latin typeface="Anton"/>
              <a:ea typeface="Anton"/>
              <a:cs typeface="Anton"/>
              <a:sym typeface="Anton"/>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61"/>
          <p:cNvSpPr txBox="1"/>
          <p:nvPr/>
        </p:nvSpPr>
        <p:spPr>
          <a:xfrm>
            <a:off x="408900" y="1269625"/>
            <a:ext cx="8326200" cy="1302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500"/>
              </a:spcBef>
              <a:spcAft>
                <a:spcPts val="0"/>
              </a:spcAft>
              <a:buClr>
                <a:schemeClr val="dk1"/>
              </a:buClr>
              <a:buSzPts val="1100"/>
              <a:buFont typeface="Arial"/>
              <a:buNone/>
            </a:pPr>
            <a:r>
              <a:rPr lang="es-419" sz="2000">
                <a:solidFill>
                  <a:srgbClr val="333333"/>
                </a:solidFill>
                <a:highlight>
                  <a:srgbClr val="FFFFFF"/>
                </a:highlight>
                <a:latin typeface="Helvetica Neue Light"/>
                <a:ea typeface="Helvetica Neue Light"/>
                <a:cs typeface="Helvetica Neue Light"/>
                <a:sym typeface="Helvetica Neue Light"/>
              </a:rPr>
              <a:t>En algunas oportunidades, cuando tengamos más experiencia, nos puede dar </a:t>
            </a:r>
            <a:r>
              <a:rPr b="1" lang="es-419" sz="2000">
                <a:solidFill>
                  <a:srgbClr val="333333"/>
                </a:solidFill>
                <a:highlight>
                  <a:srgbClr val="FFFFFF"/>
                </a:highlight>
                <a:latin typeface="Helvetica Neue"/>
                <a:ea typeface="Helvetica Neue"/>
                <a:cs typeface="Helvetica Neue"/>
                <a:sym typeface="Helvetica Neue"/>
              </a:rPr>
              <a:t>más flexibilidad</a:t>
            </a:r>
            <a:r>
              <a:rPr lang="es-419" sz="2000">
                <a:solidFill>
                  <a:srgbClr val="333333"/>
                </a:solidFill>
                <a:highlight>
                  <a:srgbClr val="FFFFFF"/>
                </a:highlight>
                <a:latin typeface="Helvetica Neue Light"/>
                <a:ea typeface="Helvetica Neue Light"/>
                <a:cs typeface="Helvetica Neue Light"/>
                <a:sym typeface="Helvetica Neue Light"/>
              </a:rPr>
              <a:t>, pero </a:t>
            </a:r>
            <a:r>
              <a:rPr b="1" lang="es-419" sz="2000">
                <a:solidFill>
                  <a:srgbClr val="333333"/>
                </a:solidFill>
                <a:highlight>
                  <a:srgbClr val="FFFFFF"/>
                </a:highlight>
                <a:latin typeface="Helvetica Neue"/>
                <a:ea typeface="Helvetica Neue"/>
                <a:cs typeface="Helvetica Neue"/>
                <a:sym typeface="Helvetica Neue"/>
              </a:rPr>
              <a:t>no siempre</a:t>
            </a:r>
            <a:r>
              <a:rPr lang="es-419" sz="2000">
                <a:solidFill>
                  <a:srgbClr val="333333"/>
                </a:solidFill>
                <a:highlight>
                  <a:srgbClr val="FFFFFF"/>
                </a:highlight>
                <a:latin typeface="Helvetica Neue Light"/>
                <a:ea typeface="Helvetica Neue Light"/>
                <a:cs typeface="Helvetica Neue Light"/>
                <a:sym typeface="Helvetica Neue Light"/>
              </a:rPr>
              <a:t> es el caso. Hay algunos proyectos que dan alternativas, como </a:t>
            </a:r>
            <a:r>
              <a:rPr b="1" lang="es-419" sz="2000">
                <a:solidFill>
                  <a:srgbClr val="333333"/>
                </a:solidFill>
                <a:highlight>
                  <a:srgbClr val="FFFFFF"/>
                </a:highlight>
                <a:latin typeface="Helvetica Neue"/>
                <a:ea typeface="Helvetica Neue"/>
                <a:cs typeface="Helvetica Neue"/>
                <a:sym typeface="Helvetica Neue"/>
              </a:rPr>
              <a:t>rewired</a:t>
            </a:r>
            <a:r>
              <a:rPr lang="es-419" sz="2000">
                <a:solidFill>
                  <a:srgbClr val="333333"/>
                </a:solidFill>
                <a:highlight>
                  <a:srgbClr val="FFFFFF"/>
                </a:highlight>
                <a:latin typeface="Helvetica Neue Light"/>
                <a:ea typeface="Helvetica Neue Light"/>
                <a:cs typeface="Helvetica Neue Light"/>
                <a:sym typeface="Helvetica Neue Light"/>
              </a:rPr>
              <a:t>, pero el resumen es:</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150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404" name="Google Shape;404;p61"/>
          <p:cNvPicPr preferRelativeResize="0"/>
          <p:nvPr/>
        </p:nvPicPr>
        <p:blipFill rotWithShape="1">
          <a:blip r:embed="rId3">
            <a:alphaModFix/>
          </a:blip>
          <a:srcRect b="0" l="0" r="39335" t="8867"/>
          <a:stretch/>
        </p:blipFill>
        <p:spPr>
          <a:xfrm>
            <a:off x="1553500" y="3074575"/>
            <a:ext cx="3857501" cy="1725825"/>
          </a:xfrm>
          <a:prstGeom prst="rect">
            <a:avLst/>
          </a:prstGeom>
          <a:noFill/>
          <a:ln>
            <a:noFill/>
          </a:ln>
        </p:spPr>
      </p:pic>
      <p:sp>
        <p:nvSpPr>
          <p:cNvPr id="405" name="Google Shape;405;p61"/>
          <p:cNvSpPr txBox="1"/>
          <p:nvPr/>
        </p:nvSpPr>
        <p:spPr>
          <a:xfrm>
            <a:off x="5843850" y="3332675"/>
            <a:ext cx="2588700" cy="7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000">
                <a:latin typeface="Helvetica Neue Light"/>
                <a:ea typeface="Helvetica Neue Light"/>
                <a:cs typeface="Helvetica Neue Light"/>
                <a:sym typeface="Helvetica Neue Light"/>
              </a:rPr>
              <a:t>“</a:t>
            </a:r>
            <a:r>
              <a:rPr i="1" lang="es-419" sz="2000">
                <a:latin typeface="Helvetica Neue Light"/>
                <a:ea typeface="Helvetica Neue Light"/>
                <a:cs typeface="Helvetica Neue Light"/>
                <a:sym typeface="Helvetica Neue Light"/>
              </a:rPr>
              <a:t>Las cosas se pueden romper…</a:t>
            </a:r>
            <a:r>
              <a:rPr lang="es-419" sz="2000">
                <a:latin typeface="Helvetica Neue Light"/>
                <a:ea typeface="Helvetica Neue Light"/>
                <a:cs typeface="Helvetica Neue Light"/>
                <a:sym typeface="Helvetica Neue Light"/>
              </a:rPr>
              <a:t>”</a:t>
            </a:r>
            <a:endParaRPr sz="2000">
              <a:latin typeface="Helvetica Neue Light"/>
              <a:ea typeface="Helvetica Neue Light"/>
              <a:cs typeface="Helvetica Neue Light"/>
              <a:sym typeface="Helvetica Neue Light"/>
            </a:endParaRPr>
          </a:p>
        </p:txBody>
      </p:sp>
      <p:sp>
        <p:nvSpPr>
          <p:cNvPr id="406" name="Google Shape;406;p61"/>
          <p:cNvSpPr txBox="1"/>
          <p:nvPr/>
        </p:nvSpPr>
        <p:spPr>
          <a:xfrm>
            <a:off x="1498650" y="360675"/>
            <a:ext cx="61467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COSTO Y ALTERNATIVAS</a:t>
            </a:r>
            <a:endParaRPr i="1" sz="3000">
              <a:latin typeface="Anton"/>
              <a:ea typeface="Anton"/>
              <a:cs typeface="Anton"/>
              <a:sym typeface="Anto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0" name="Shape 410"/>
        <p:cNvGrpSpPr/>
        <p:nvPr/>
      </p:nvGrpSpPr>
      <p:grpSpPr>
        <a:xfrm>
          <a:off x="0" y="0"/>
          <a:ext cx="0" cy="0"/>
          <a:chOff x="0" y="0"/>
          <a:chExt cx="0" cy="0"/>
        </a:xfrm>
      </p:grpSpPr>
      <p:sp>
        <p:nvSpPr>
          <p:cNvPr id="411" name="Google Shape;411;p62"/>
          <p:cNvSpPr txBox="1"/>
          <p:nvPr/>
        </p:nvSpPr>
        <p:spPr>
          <a:xfrm>
            <a:off x="1398000" y="16561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solidFill>
                  <a:srgbClr val="E0FF00"/>
                </a:solidFill>
                <a:latin typeface="Anton"/>
                <a:ea typeface="Anton"/>
                <a:cs typeface="Anton"/>
                <a:sym typeface="Anton"/>
              </a:rPr>
              <a:t>TRANSPILING</a:t>
            </a:r>
            <a:endParaRPr i="1" sz="3600">
              <a:solidFill>
                <a:srgbClr val="E0FF00"/>
              </a:solidFill>
              <a:latin typeface="Anton"/>
              <a:ea typeface="Anton"/>
              <a:cs typeface="Anton"/>
              <a:sym typeface="Anto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415" name="Shape 415"/>
        <p:cNvGrpSpPr/>
        <p:nvPr/>
      </p:nvGrpSpPr>
      <p:grpSpPr>
        <a:xfrm>
          <a:off x="0" y="0"/>
          <a:ext cx="0" cy="0"/>
          <a:chOff x="0" y="0"/>
          <a:chExt cx="0" cy="0"/>
        </a:xfrm>
      </p:grpSpPr>
      <p:pic>
        <p:nvPicPr>
          <p:cNvPr id="416" name="Google Shape;416;p6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417" name="Google Shape;417;p63"/>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¿QUÉ ES EL TRANSPILING?</a:t>
            </a:r>
            <a:endParaRPr i="1" sz="3600">
              <a:latin typeface="Anton"/>
              <a:ea typeface="Anton"/>
              <a:cs typeface="Anton"/>
              <a:sym typeface="Anto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119" name="Shape 119"/>
        <p:cNvGrpSpPr/>
        <p:nvPr/>
      </p:nvGrpSpPr>
      <p:grpSpPr>
        <a:xfrm>
          <a:off x="0" y="0"/>
          <a:ext cx="0" cy="0"/>
          <a:chOff x="0" y="0"/>
          <a:chExt cx="0" cy="0"/>
        </a:xfrm>
      </p:grpSpPr>
      <p:sp>
        <p:nvSpPr>
          <p:cNvPr id="120" name="Google Shape;120;p28"/>
          <p:cNvSpPr txBox="1"/>
          <p:nvPr/>
        </p:nvSpPr>
        <p:spPr>
          <a:xfrm>
            <a:off x="3979775" y="1134750"/>
            <a:ext cx="4774800" cy="28740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15000"/>
              </a:lnSpc>
              <a:spcBef>
                <a:spcPts val="1000"/>
              </a:spcBef>
              <a:spcAft>
                <a:spcPts val="0"/>
              </a:spcAft>
              <a:buClr>
                <a:srgbClr val="000000"/>
              </a:buClr>
              <a:buSzPts val="1800"/>
              <a:buFont typeface="Arial"/>
              <a:buChar char="●"/>
            </a:pPr>
            <a:r>
              <a:rPr lang="es-419" sz="1800">
                <a:latin typeface="Helvetica Neue Light"/>
                <a:ea typeface="Helvetica Neue Light"/>
                <a:cs typeface="Helvetica Neue Light"/>
                <a:sym typeface="Helvetica Neue Light"/>
              </a:rPr>
              <a:t>Entender las aristas del sugar syntax como proceso evolutivo de los lenguajes.</a:t>
            </a:r>
            <a:endParaRPr sz="1800">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000000"/>
              </a:buClr>
              <a:buSzPts val="1800"/>
              <a:buFont typeface="Arial"/>
              <a:buChar char="●"/>
            </a:pPr>
            <a:r>
              <a:rPr lang="es-419" sz="1800">
                <a:latin typeface="Helvetica Neue Light"/>
                <a:ea typeface="Helvetica Neue Light"/>
                <a:cs typeface="Helvetica Neue Light"/>
                <a:sym typeface="Helvetica Neue Light"/>
              </a:rPr>
              <a:t>Expandir nuestra sintaxis avanzada de JavaScript.</a:t>
            </a:r>
            <a:endParaRPr sz="1800">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000000"/>
              </a:buClr>
              <a:buSzPts val="1800"/>
              <a:buFont typeface="Arial"/>
              <a:buChar char="●"/>
            </a:pPr>
            <a:r>
              <a:rPr lang="es-419" sz="1800">
                <a:latin typeface="Helvetica Neue Light"/>
                <a:ea typeface="Helvetica Neue Light"/>
                <a:cs typeface="Helvetica Neue Light"/>
                <a:sym typeface="Helvetica Neue Light"/>
              </a:rPr>
              <a:t>Conocer el rol de webpack y babel en el bundling/retrocompatibilidad.</a:t>
            </a:r>
            <a:endParaRPr sz="1800">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000000"/>
              </a:buClr>
              <a:buSzPts val="1800"/>
              <a:buFont typeface="Arial"/>
              <a:buChar char="●"/>
            </a:pPr>
            <a:r>
              <a:rPr lang="es-419" sz="1800">
                <a:latin typeface="Helvetica Neue Light"/>
                <a:ea typeface="Helvetica Neue Light"/>
                <a:cs typeface="Helvetica Neue Light"/>
                <a:sym typeface="Helvetica Neue Light"/>
              </a:rPr>
              <a:t>Desarrollar código en JSX.</a:t>
            </a:r>
            <a:endParaRPr sz="1800">
              <a:latin typeface="Helvetica Neue Light"/>
              <a:ea typeface="Helvetica Neue Light"/>
              <a:cs typeface="Helvetica Neue Light"/>
              <a:sym typeface="Helvetica Neue Light"/>
            </a:endParaRPr>
          </a:p>
        </p:txBody>
      </p:sp>
      <p:pic>
        <p:nvPicPr>
          <p:cNvPr id="121" name="Google Shape;121;p28"/>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22" name="Google Shape;122;p28"/>
          <p:cNvSpPr txBox="1"/>
          <p:nvPr/>
        </p:nvSpPr>
        <p:spPr>
          <a:xfrm>
            <a:off x="373850" y="2656900"/>
            <a:ext cx="3632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3000"/>
              <a:buFont typeface="Arial"/>
              <a:buNone/>
            </a:pPr>
            <a:r>
              <a:rPr b="0" i="1" lang="es-419" sz="3000" u="none" cap="none" strike="noStrike">
                <a:solidFill>
                  <a:srgbClr val="000000"/>
                </a:solidFill>
                <a:latin typeface="Anton"/>
                <a:ea typeface="Anton"/>
                <a:cs typeface="Anton"/>
                <a:sym typeface="Anton"/>
              </a:rPr>
              <a:t>OBJETIVOS DE LA CLASE</a:t>
            </a:r>
            <a:endParaRPr b="0" i="1" sz="3000" u="none" cap="none" strike="noStrike">
              <a:solidFill>
                <a:srgbClr val="000000"/>
              </a:solidFill>
              <a:latin typeface="Anton"/>
              <a:ea typeface="Anton"/>
              <a:cs typeface="Anton"/>
              <a:sym typeface="Anton"/>
            </a:endParaRPr>
          </a:p>
        </p:txBody>
      </p:sp>
      <p:pic>
        <p:nvPicPr>
          <p:cNvPr id="123" name="Google Shape;123;p28"/>
          <p:cNvPicPr preferRelativeResize="0"/>
          <p:nvPr/>
        </p:nvPicPr>
        <p:blipFill rotWithShape="1">
          <a:blip r:embed="rId4">
            <a:alphaModFix/>
          </a:blip>
          <a:srcRect b="0" l="0" r="0" t="0"/>
          <a:stretch/>
        </p:blipFill>
        <p:spPr>
          <a:xfrm>
            <a:off x="1611688" y="1439550"/>
            <a:ext cx="1186525" cy="11865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pic>
        <p:nvPicPr>
          <p:cNvPr id="422" name="Google Shape;422;p64"/>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23" name="Google Shape;423;p64"/>
          <p:cNvSpPr txBox="1"/>
          <p:nvPr/>
        </p:nvSpPr>
        <p:spPr>
          <a:xfrm>
            <a:off x="3453600" y="204650"/>
            <a:ext cx="2236800" cy="98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s-419" sz="3100">
                <a:latin typeface="Anton"/>
                <a:ea typeface="Anton"/>
                <a:cs typeface="Anton"/>
                <a:sym typeface="Anton"/>
              </a:rPr>
              <a:t>TRANSPILING</a:t>
            </a:r>
            <a:endParaRPr i="1" sz="3100">
              <a:latin typeface="Anton"/>
              <a:ea typeface="Anton"/>
              <a:cs typeface="Anton"/>
              <a:sym typeface="Anton"/>
            </a:endParaRPr>
          </a:p>
        </p:txBody>
      </p:sp>
      <p:pic>
        <p:nvPicPr>
          <p:cNvPr id="424" name="Google Shape;424;p64"/>
          <p:cNvPicPr preferRelativeResize="0"/>
          <p:nvPr/>
        </p:nvPicPr>
        <p:blipFill rotWithShape="1">
          <a:blip r:embed="rId4">
            <a:alphaModFix/>
          </a:blip>
          <a:srcRect b="0" l="0" r="0" t="0"/>
          <a:stretch/>
        </p:blipFill>
        <p:spPr>
          <a:xfrm>
            <a:off x="6207525" y="1193750"/>
            <a:ext cx="1438850" cy="1438850"/>
          </a:xfrm>
          <a:prstGeom prst="rect">
            <a:avLst/>
          </a:prstGeom>
          <a:noFill/>
          <a:ln>
            <a:noFill/>
          </a:ln>
        </p:spPr>
      </p:pic>
      <p:sp>
        <p:nvSpPr>
          <p:cNvPr id="425" name="Google Shape;425;p64"/>
          <p:cNvSpPr txBox="1"/>
          <p:nvPr/>
        </p:nvSpPr>
        <p:spPr>
          <a:xfrm>
            <a:off x="348250" y="1193750"/>
            <a:ext cx="4769100" cy="207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000">
                <a:latin typeface="Helvetica Neue Light"/>
                <a:ea typeface="Helvetica Neue Light"/>
                <a:cs typeface="Helvetica Neue Light"/>
                <a:sym typeface="Helvetica Neue Light"/>
              </a:rPr>
              <a:t>Es el proceso de </a:t>
            </a:r>
            <a:r>
              <a:rPr b="1" lang="es-419" sz="2000">
                <a:latin typeface="Helvetica Neue"/>
                <a:ea typeface="Helvetica Neue"/>
                <a:cs typeface="Helvetica Neue"/>
                <a:sym typeface="Helvetica Neue"/>
              </a:rPr>
              <a:t>convertir código </a:t>
            </a:r>
            <a:r>
              <a:rPr lang="es-419" sz="2000">
                <a:latin typeface="Helvetica Neue Light"/>
                <a:ea typeface="Helvetica Neue Light"/>
                <a:cs typeface="Helvetica Neue Light"/>
                <a:sym typeface="Helvetica Neue Light"/>
              </a:rPr>
              <a:t>escrito en un lenguaje, </a:t>
            </a:r>
            <a:r>
              <a:rPr b="1" lang="es-419" sz="2000">
                <a:latin typeface="Helvetica Neue"/>
                <a:ea typeface="Helvetica Neue"/>
                <a:cs typeface="Helvetica Neue"/>
                <a:sym typeface="Helvetica Neue"/>
              </a:rPr>
              <a:t>a su representación en otro lenguaje</a:t>
            </a:r>
            <a:r>
              <a:rPr lang="es-419" sz="2000">
                <a:latin typeface="Helvetica Neue Light"/>
                <a:ea typeface="Helvetica Neue Light"/>
                <a:cs typeface="Helvetica Neue Light"/>
                <a:sym typeface="Helvetica Neue Light"/>
              </a:rPr>
              <a:t>. Usualmente extienden o simplifican la escritura del lenguaje, o representación original.</a:t>
            </a:r>
            <a:endParaRPr sz="2000">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latin typeface="Helvetica Neue Light"/>
              <a:ea typeface="Helvetica Neue Light"/>
              <a:cs typeface="Helvetica Neue Light"/>
              <a:sym typeface="Helvetica Neue Light"/>
            </a:endParaRPr>
          </a:p>
          <a:p>
            <a:pPr indent="0" lvl="0" marL="457200" rtl="0" algn="l">
              <a:spcBef>
                <a:spcPts val="0"/>
              </a:spcBef>
              <a:spcAft>
                <a:spcPts val="0"/>
              </a:spcAft>
              <a:buNone/>
            </a:pPr>
            <a:r>
              <a:t/>
            </a:r>
            <a:endParaRPr sz="2000">
              <a:solidFill>
                <a:schemeClr val="dk1"/>
              </a:solidFill>
              <a:latin typeface="Helvetica Neue Light"/>
              <a:ea typeface="Helvetica Neue Light"/>
              <a:cs typeface="Helvetica Neue Light"/>
              <a:sym typeface="Helvetica Neue Light"/>
            </a:endParaRPr>
          </a:p>
        </p:txBody>
      </p:sp>
      <p:pic>
        <p:nvPicPr>
          <p:cNvPr id="426" name="Google Shape;426;p64"/>
          <p:cNvPicPr preferRelativeResize="0"/>
          <p:nvPr/>
        </p:nvPicPr>
        <p:blipFill>
          <a:blip r:embed="rId5">
            <a:alphaModFix/>
          </a:blip>
          <a:stretch>
            <a:fillRect/>
          </a:stretch>
        </p:blipFill>
        <p:spPr>
          <a:xfrm>
            <a:off x="5274350" y="2872650"/>
            <a:ext cx="3305175" cy="1381125"/>
          </a:xfrm>
          <a:prstGeom prst="rect">
            <a:avLst/>
          </a:prstGeom>
          <a:noFill/>
          <a:ln>
            <a:noFill/>
          </a:ln>
        </p:spPr>
      </p:pic>
      <p:sp>
        <p:nvSpPr>
          <p:cNvPr id="427" name="Google Shape;427;p64"/>
          <p:cNvSpPr txBox="1"/>
          <p:nvPr/>
        </p:nvSpPr>
        <p:spPr>
          <a:xfrm>
            <a:off x="496900" y="3182800"/>
            <a:ext cx="4471800" cy="1416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3CEFAB"/>
              </a:buClr>
              <a:buSzPts val="2000"/>
              <a:buChar char="●"/>
            </a:pPr>
            <a:r>
              <a:rPr lang="es-419" sz="2000">
                <a:solidFill>
                  <a:schemeClr val="dk1"/>
                </a:solidFill>
                <a:latin typeface="Helvetica Neue Light"/>
                <a:ea typeface="Helvetica Neue Light"/>
                <a:cs typeface="Helvetica Neue Light"/>
                <a:sym typeface="Helvetica Neue Light"/>
              </a:rPr>
              <a:t>Implementan un proceso similar conceptualmente al </a:t>
            </a:r>
            <a:r>
              <a:rPr b="1" lang="es-419" sz="2000">
                <a:solidFill>
                  <a:schemeClr val="dk1"/>
                </a:solidFill>
                <a:latin typeface="Helvetica Neue"/>
                <a:ea typeface="Helvetica Neue"/>
                <a:cs typeface="Helvetica Neue"/>
                <a:sym typeface="Helvetica Neue"/>
              </a:rPr>
              <a:t>pollyfilling.</a:t>
            </a:r>
            <a:endParaRPr sz="2000">
              <a:solidFill>
                <a:schemeClr val="dk1"/>
              </a:solidFill>
              <a:latin typeface="Helvetica Neue Light"/>
              <a:ea typeface="Helvetica Neue Light"/>
              <a:cs typeface="Helvetica Neue Light"/>
              <a:sym typeface="Helvetica Neue Light"/>
            </a:endParaRPr>
          </a:p>
          <a:p>
            <a:pPr indent="-355600" lvl="0" marL="457200" rtl="0" algn="l">
              <a:spcBef>
                <a:spcPts val="0"/>
              </a:spcBef>
              <a:spcAft>
                <a:spcPts val="0"/>
              </a:spcAft>
              <a:buClr>
                <a:srgbClr val="3CEFAB"/>
              </a:buClr>
              <a:buSzPts val="2000"/>
              <a:buFont typeface="Helvetica Neue Light"/>
              <a:buChar char="●"/>
            </a:pPr>
            <a:r>
              <a:rPr lang="es-419" sz="2000">
                <a:solidFill>
                  <a:schemeClr val="dk1"/>
                </a:solidFill>
                <a:latin typeface="Helvetica Neue Light"/>
                <a:ea typeface="Helvetica Neue Light"/>
                <a:cs typeface="Helvetica Neue Light"/>
                <a:sym typeface="Helvetica Neue Light"/>
              </a:rPr>
              <a:t>Logran niveles de simetricidad y simbiosis con el lenguaje original.</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1" name="Shape 431"/>
        <p:cNvGrpSpPr/>
        <p:nvPr/>
      </p:nvGrpSpPr>
      <p:grpSpPr>
        <a:xfrm>
          <a:off x="0" y="0"/>
          <a:ext cx="0" cy="0"/>
          <a:chOff x="0" y="0"/>
          <a:chExt cx="0" cy="0"/>
        </a:xfrm>
      </p:grpSpPr>
      <p:sp>
        <p:nvSpPr>
          <p:cNvPr id="432" name="Google Shape;432;p65"/>
          <p:cNvSpPr txBox="1"/>
          <p:nvPr/>
        </p:nvSpPr>
        <p:spPr>
          <a:xfrm>
            <a:off x="2187450" y="2077200"/>
            <a:ext cx="48027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E0FF00"/>
                </a:solidFill>
                <a:latin typeface="Anton"/>
                <a:ea typeface="Anton"/>
                <a:cs typeface="Anton"/>
                <a:sym typeface="Anton"/>
              </a:rPr>
              <a:t>JSX</a:t>
            </a:r>
            <a:endParaRPr i="1" sz="3600">
              <a:solidFill>
                <a:srgbClr val="E0FF00"/>
              </a:solidFill>
              <a:latin typeface="Anton"/>
              <a:ea typeface="Anton"/>
              <a:cs typeface="Anton"/>
              <a:sym typeface="Anton"/>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436" name="Shape 436"/>
        <p:cNvGrpSpPr/>
        <p:nvPr/>
      </p:nvGrpSpPr>
      <p:grpSpPr>
        <a:xfrm>
          <a:off x="0" y="0"/>
          <a:ext cx="0" cy="0"/>
          <a:chOff x="0" y="0"/>
          <a:chExt cx="0" cy="0"/>
        </a:xfrm>
      </p:grpSpPr>
      <p:sp>
        <p:nvSpPr>
          <p:cNvPr id="437" name="Google Shape;437;p66"/>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¿QUÉ ES Y POR QUÉ LO USAMOS?</a:t>
            </a:r>
            <a:endParaRPr i="1" sz="3600">
              <a:latin typeface="Anton"/>
              <a:ea typeface="Anton"/>
              <a:cs typeface="Anton"/>
              <a:sym typeface="Anton"/>
            </a:endParaRPr>
          </a:p>
        </p:txBody>
      </p:sp>
      <p:pic>
        <p:nvPicPr>
          <p:cNvPr id="438" name="Google Shape;438;p66"/>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67"/>
          <p:cNvSpPr txBox="1"/>
          <p:nvPr/>
        </p:nvSpPr>
        <p:spPr>
          <a:xfrm>
            <a:off x="0" y="2730150"/>
            <a:ext cx="9005100" cy="1769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s-419" sz="2000">
                <a:highlight>
                  <a:srgbClr val="FFFFFF"/>
                </a:highlight>
                <a:latin typeface="Helvetica Neue"/>
                <a:ea typeface="Helvetica Neue"/>
                <a:cs typeface="Helvetica Neue"/>
                <a:sym typeface="Helvetica Neue"/>
              </a:rPr>
              <a:t>JSX</a:t>
            </a:r>
            <a:r>
              <a:rPr lang="es-419" sz="2000">
                <a:highlight>
                  <a:srgbClr val="FFFFFF"/>
                </a:highlight>
                <a:latin typeface="Helvetica Neue Light"/>
                <a:ea typeface="Helvetica Neue Light"/>
                <a:cs typeface="Helvetica Neue Light"/>
                <a:sym typeface="Helvetica Neue Light"/>
              </a:rPr>
              <a:t> </a:t>
            </a:r>
            <a:r>
              <a:rPr lang="es-419" sz="2000">
                <a:solidFill>
                  <a:schemeClr val="dk1"/>
                </a:solidFill>
                <a:highlight>
                  <a:srgbClr val="FFFFFF"/>
                </a:highlight>
                <a:latin typeface="Helvetica Neue Light"/>
                <a:ea typeface="Helvetica Neue Light"/>
                <a:cs typeface="Helvetica Neue Light"/>
                <a:sym typeface="Helvetica Neue Light"/>
              </a:rPr>
              <a:t>es una extensión de sintaxis de Javascript que se parece a HTML</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Oficialmente, es una </a:t>
            </a:r>
            <a:r>
              <a:rPr b="1" lang="es-419" sz="2000">
                <a:solidFill>
                  <a:schemeClr val="dk1"/>
                </a:solidFill>
                <a:latin typeface="Helvetica Neue"/>
                <a:ea typeface="Helvetica Neue"/>
                <a:cs typeface="Helvetica Neue"/>
                <a:sym typeface="Helvetica Neue"/>
              </a:rPr>
              <a:t>extensión que permite hacer llamadas a funciones y a </a:t>
            </a:r>
            <a:r>
              <a:rPr b="1" lang="es-419" sz="2000">
                <a:uFill>
                  <a:noFill/>
                </a:uFill>
                <a:latin typeface="Helvetica Neue"/>
                <a:ea typeface="Helvetica Neue"/>
                <a:cs typeface="Helvetica Neue"/>
                <a:sym typeface="Helvetica Neue"/>
                <a:hlinkClick r:id="rId3"/>
              </a:rPr>
              <a:t>construcción de objetos</a:t>
            </a:r>
            <a:r>
              <a:rPr b="1" lang="es-419" sz="2000">
                <a:solidFill>
                  <a:schemeClr val="dk1"/>
                </a:solidFill>
                <a:latin typeface="Helvetica Neue"/>
                <a:ea typeface="Helvetica Neue"/>
                <a:cs typeface="Helvetica Neue"/>
                <a:sym typeface="Helvetica Neue"/>
              </a:rPr>
              <a:t>.</a:t>
            </a:r>
            <a:r>
              <a:rPr lang="es-419" sz="2000">
                <a:solidFill>
                  <a:schemeClr val="dk1"/>
                </a:solidFill>
                <a:highlight>
                  <a:srgbClr val="FFFFFF"/>
                </a:highlight>
                <a:latin typeface="Helvetica Neue Light"/>
                <a:ea typeface="Helvetica Neue Light"/>
                <a:cs typeface="Helvetica Neue Light"/>
                <a:sym typeface="Helvetica Neue Light"/>
              </a:rPr>
              <a:t> No es ni una </a:t>
            </a:r>
            <a:r>
              <a:rPr lang="es-419" sz="2000">
                <a:highlight>
                  <a:srgbClr val="FFFFFF"/>
                </a:highlight>
                <a:uFill>
                  <a:noFill/>
                </a:uFill>
                <a:latin typeface="Helvetica Neue Light"/>
                <a:ea typeface="Helvetica Neue Light"/>
                <a:cs typeface="Helvetica Neue Light"/>
                <a:sym typeface="Helvetica Neue Light"/>
                <a:hlinkClick r:id="rId4"/>
              </a:rPr>
              <a:t>cadena de caracteres</a:t>
            </a:r>
            <a:r>
              <a:rPr lang="es-419" sz="2000">
                <a:highlight>
                  <a:srgbClr val="FFFFFF"/>
                </a:highlight>
                <a:latin typeface="Helvetica Neue Light"/>
                <a:ea typeface="Helvetica Neue Light"/>
                <a:cs typeface="Helvetica Neue Light"/>
                <a:sym typeface="Helvetica Neue Light"/>
              </a:rPr>
              <a:t>,</a:t>
            </a:r>
            <a:r>
              <a:rPr lang="es-419" sz="2000">
                <a:solidFill>
                  <a:schemeClr val="dk1"/>
                </a:solidFill>
                <a:highlight>
                  <a:srgbClr val="FFFFFF"/>
                </a:highlight>
                <a:latin typeface="Helvetica Neue Light"/>
                <a:ea typeface="Helvetica Neue Light"/>
                <a:cs typeface="Helvetica Neue Light"/>
                <a:sym typeface="Helvetica Neue Light"/>
              </a:rPr>
              <a:t> ni HTML.</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444" name="Google Shape;444;p67"/>
          <p:cNvPicPr preferRelativeResize="0"/>
          <p:nvPr/>
        </p:nvPicPr>
        <p:blipFill>
          <a:blip r:embed="rId5">
            <a:alphaModFix/>
          </a:blip>
          <a:stretch>
            <a:fillRect/>
          </a:stretch>
        </p:blipFill>
        <p:spPr>
          <a:xfrm>
            <a:off x="7567925" y="4659625"/>
            <a:ext cx="1186526" cy="330675"/>
          </a:xfrm>
          <a:prstGeom prst="rect">
            <a:avLst/>
          </a:prstGeom>
          <a:noFill/>
          <a:ln>
            <a:noFill/>
          </a:ln>
        </p:spPr>
      </p:pic>
      <p:pic>
        <p:nvPicPr>
          <p:cNvPr id="445" name="Google Shape;445;p67"/>
          <p:cNvPicPr preferRelativeResize="0"/>
          <p:nvPr/>
        </p:nvPicPr>
        <p:blipFill>
          <a:blip r:embed="rId6">
            <a:alphaModFix/>
          </a:blip>
          <a:stretch>
            <a:fillRect/>
          </a:stretch>
        </p:blipFill>
        <p:spPr>
          <a:xfrm>
            <a:off x="2849963" y="625725"/>
            <a:ext cx="3305175" cy="1381125"/>
          </a:xfrm>
          <a:prstGeom prst="rect">
            <a:avLst/>
          </a:prstGeom>
          <a:noFill/>
          <a:ln>
            <a:noFill/>
          </a:ln>
        </p:spPr>
      </p:pic>
      <p:sp>
        <p:nvSpPr>
          <p:cNvPr id="446" name="Google Shape;446;p67"/>
          <p:cNvSpPr txBox="1"/>
          <p:nvPr/>
        </p:nvSpPr>
        <p:spPr>
          <a:xfrm>
            <a:off x="3440250" y="2165250"/>
            <a:ext cx="2263500" cy="4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2500">
                <a:latin typeface="Helvetica Neue"/>
                <a:ea typeface="Helvetica Neue"/>
                <a:cs typeface="Helvetica Neue"/>
                <a:sym typeface="Helvetica Neue"/>
              </a:rPr>
              <a:t>j</a:t>
            </a:r>
            <a:r>
              <a:rPr lang="es-419" sz="2500">
                <a:latin typeface="Helvetica Neue Light"/>
                <a:ea typeface="Helvetica Neue Light"/>
                <a:cs typeface="Helvetica Neue Light"/>
                <a:sym typeface="Helvetica Neue Light"/>
              </a:rPr>
              <a:t>ava</a:t>
            </a:r>
            <a:r>
              <a:rPr b="1" lang="es-419" sz="2500">
                <a:latin typeface="Helvetica Neue"/>
                <a:ea typeface="Helvetica Neue"/>
                <a:cs typeface="Helvetica Neue"/>
                <a:sym typeface="Helvetica Neue"/>
              </a:rPr>
              <a:t>s</a:t>
            </a:r>
            <a:r>
              <a:rPr lang="es-419" sz="2500">
                <a:latin typeface="Helvetica Neue Light"/>
                <a:ea typeface="Helvetica Neue Light"/>
                <a:cs typeface="Helvetica Neue Light"/>
                <a:sym typeface="Helvetica Neue Light"/>
              </a:rPr>
              <a:t>cript </a:t>
            </a:r>
            <a:r>
              <a:rPr b="1" lang="es-419" sz="2500">
                <a:latin typeface="Helvetica Neue"/>
                <a:ea typeface="Helvetica Neue"/>
                <a:cs typeface="Helvetica Neue"/>
                <a:sym typeface="Helvetica Neue"/>
              </a:rPr>
              <a:t>x</a:t>
            </a:r>
            <a:r>
              <a:rPr lang="es-419" sz="2500">
                <a:latin typeface="Helvetica Neue Light"/>
                <a:ea typeface="Helvetica Neue Light"/>
                <a:cs typeface="Helvetica Neue Light"/>
                <a:sym typeface="Helvetica Neue Light"/>
              </a:rPr>
              <a:t>ml</a:t>
            </a:r>
            <a:endParaRPr sz="2500">
              <a:latin typeface="Helvetica Neue Light"/>
              <a:ea typeface="Helvetica Neue Light"/>
              <a:cs typeface="Helvetica Neue Light"/>
              <a:sym typeface="Helvetica Neue Ligh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68"/>
          <p:cNvSpPr txBox="1"/>
          <p:nvPr/>
        </p:nvSpPr>
        <p:spPr>
          <a:xfrm>
            <a:off x="456600" y="621725"/>
            <a:ext cx="4230300" cy="4195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E0FF00"/>
                </a:highlight>
                <a:latin typeface="Helvetica Neue Light"/>
                <a:ea typeface="Helvetica Neue Light"/>
                <a:cs typeface="Helvetica Neue Light"/>
                <a:sym typeface="Helvetica Neue Light"/>
              </a:rPr>
              <a:t>JSX es una extensión de Javascript, no de React. </a:t>
            </a:r>
            <a:endParaRPr sz="2000">
              <a:solidFill>
                <a:schemeClr val="dk1"/>
              </a:solidFill>
              <a:highlight>
                <a:srgbClr val="E0FF00"/>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Esto significa que </a:t>
            </a:r>
            <a:r>
              <a:rPr b="1" lang="es-419" sz="2000">
                <a:solidFill>
                  <a:schemeClr val="dk1"/>
                </a:solidFill>
                <a:highlight>
                  <a:srgbClr val="FFFFFF"/>
                </a:highlight>
                <a:latin typeface="Helvetica Neue"/>
                <a:ea typeface="Helvetica Neue"/>
                <a:cs typeface="Helvetica Neue"/>
                <a:sym typeface="Helvetica Neue"/>
              </a:rPr>
              <a:t>no hay obligación de utilizarlo</a:t>
            </a:r>
            <a:r>
              <a:rPr lang="es-419" sz="2000">
                <a:solidFill>
                  <a:schemeClr val="dk1"/>
                </a:solidFill>
                <a:highlight>
                  <a:srgbClr val="FFFFFF"/>
                </a:highlight>
                <a:latin typeface="Helvetica Neue Light"/>
                <a:ea typeface="Helvetica Neue Light"/>
                <a:cs typeface="Helvetica Neue Light"/>
                <a:sym typeface="Helvetica Neue Light"/>
              </a:rPr>
              <a:t>, pero </a:t>
            </a:r>
            <a:r>
              <a:rPr b="1" lang="es-419" sz="2000">
                <a:solidFill>
                  <a:schemeClr val="dk1"/>
                </a:solidFill>
                <a:highlight>
                  <a:srgbClr val="FFFFFF"/>
                </a:highlight>
                <a:latin typeface="Helvetica Neue"/>
                <a:ea typeface="Helvetica Neue"/>
                <a:cs typeface="Helvetica Neue"/>
                <a:sym typeface="Helvetica Neue"/>
              </a:rPr>
              <a:t>es recomendado </a:t>
            </a:r>
            <a:r>
              <a:rPr lang="es-419" sz="2000">
                <a:solidFill>
                  <a:schemeClr val="dk1"/>
                </a:solidFill>
                <a:highlight>
                  <a:srgbClr val="FFFFFF"/>
                </a:highlight>
                <a:latin typeface="Helvetica Neue Light"/>
                <a:ea typeface="Helvetica Neue Light"/>
                <a:cs typeface="Helvetica Neue Light"/>
                <a:sym typeface="Helvetica Neue Light"/>
              </a:rPr>
              <a:t>en el sitio web oficial de React. </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452" name="Google Shape;452;p68"/>
          <p:cNvPicPr preferRelativeResize="0"/>
          <p:nvPr/>
        </p:nvPicPr>
        <p:blipFill>
          <a:blip r:embed="rId3">
            <a:alphaModFix/>
          </a:blip>
          <a:stretch>
            <a:fillRect/>
          </a:stretch>
        </p:blipFill>
        <p:spPr>
          <a:xfrm>
            <a:off x="5135625" y="1443300"/>
            <a:ext cx="3129425" cy="22569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456" name="Shape 456"/>
        <p:cNvGrpSpPr/>
        <p:nvPr/>
      </p:nvGrpSpPr>
      <p:grpSpPr>
        <a:xfrm>
          <a:off x="0" y="0"/>
          <a:ext cx="0" cy="0"/>
          <a:chOff x="0" y="0"/>
          <a:chExt cx="0" cy="0"/>
        </a:xfrm>
      </p:grpSpPr>
      <p:sp>
        <p:nvSpPr>
          <p:cNvPr id="457" name="Google Shape;457;p69"/>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FUNCIONAMIENTO Y CARACTERÍSTICAS</a:t>
            </a:r>
            <a:endParaRPr i="1" sz="3600">
              <a:latin typeface="Anton"/>
              <a:ea typeface="Anton"/>
              <a:cs typeface="Anton"/>
              <a:sym typeface="Anton"/>
            </a:endParaRPr>
          </a:p>
        </p:txBody>
      </p:sp>
      <p:pic>
        <p:nvPicPr>
          <p:cNvPr id="458" name="Google Shape;458;p69"/>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pic>
        <p:nvPicPr>
          <p:cNvPr id="463" name="Google Shape;463;p70"/>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64" name="Google Shape;464;p70"/>
          <p:cNvSpPr txBox="1"/>
          <p:nvPr/>
        </p:nvSpPr>
        <p:spPr>
          <a:xfrm>
            <a:off x="103988" y="1919125"/>
            <a:ext cx="3552900" cy="81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419" sz="2000">
                <a:solidFill>
                  <a:schemeClr val="dk1"/>
                </a:solidFill>
                <a:highlight>
                  <a:srgbClr val="E0FF00"/>
                </a:highlight>
                <a:latin typeface="Helvetica Neue Light"/>
                <a:ea typeface="Helvetica Neue Light"/>
                <a:cs typeface="Helvetica Neue Light"/>
                <a:sym typeface="Helvetica Neue Light"/>
              </a:rPr>
              <a:t>JSX se transforma en código JavaScript.</a:t>
            </a:r>
            <a:endParaRPr sz="2000">
              <a:solidFill>
                <a:schemeClr val="dk1"/>
              </a:solidFill>
              <a:highlight>
                <a:srgbClr val="E0FF00"/>
              </a:highlight>
              <a:latin typeface="Helvetica Neue Light"/>
              <a:ea typeface="Helvetica Neue Light"/>
              <a:cs typeface="Helvetica Neue Light"/>
              <a:sym typeface="Helvetica Neue Light"/>
            </a:endParaRPr>
          </a:p>
          <a:p>
            <a:pPr indent="0" lvl="0" marL="0" rtl="0" algn="l">
              <a:spcBef>
                <a:spcPts val="0"/>
              </a:spcBef>
              <a:spcAft>
                <a:spcPts val="0"/>
              </a:spcAft>
              <a:buClr>
                <a:schemeClr val="dk1"/>
              </a:buClr>
              <a:buSzPts val="1100"/>
              <a:buFont typeface="Arial"/>
              <a:buNone/>
            </a:pPr>
            <a:r>
              <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latin typeface="Helvetica Neue Light"/>
              <a:ea typeface="Helvetica Neue Light"/>
              <a:cs typeface="Helvetica Neue Light"/>
              <a:sym typeface="Helvetica Neue Light"/>
            </a:endParaRPr>
          </a:p>
        </p:txBody>
      </p:sp>
      <p:pic>
        <p:nvPicPr>
          <p:cNvPr id="465" name="Google Shape;465;p70"/>
          <p:cNvPicPr preferRelativeResize="0"/>
          <p:nvPr/>
        </p:nvPicPr>
        <p:blipFill rotWithShape="1">
          <a:blip r:embed="rId4">
            <a:alphaModFix/>
          </a:blip>
          <a:srcRect b="0" l="7259" r="8331" t="0"/>
          <a:stretch/>
        </p:blipFill>
        <p:spPr>
          <a:xfrm>
            <a:off x="3656888" y="1767475"/>
            <a:ext cx="5292675" cy="1439725"/>
          </a:xfrm>
          <a:prstGeom prst="rect">
            <a:avLst/>
          </a:prstGeom>
          <a:noFill/>
          <a:ln>
            <a:noFill/>
          </a:ln>
        </p:spPr>
      </p:pic>
      <p:sp>
        <p:nvSpPr>
          <p:cNvPr id="466" name="Google Shape;466;p70"/>
          <p:cNvSpPr txBox="1"/>
          <p:nvPr/>
        </p:nvSpPr>
        <p:spPr>
          <a:xfrm>
            <a:off x="2187450" y="379225"/>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¿CÓMO FUNCIONA?</a:t>
            </a:r>
            <a:endParaRPr i="1" sz="3000">
              <a:latin typeface="Anton"/>
              <a:ea typeface="Anton"/>
              <a:cs typeface="Anton"/>
              <a:sym typeface="Anton"/>
            </a:endParaRPr>
          </a:p>
        </p:txBody>
      </p:sp>
      <p:sp>
        <p:nvSpPr>
          <p:cNvPr id="467" name="Google Shape;467;p70"/>
          <p:cNvSpPr txBox="1"/>
          <p:nvPr/>
        </p:nvSpPr>
        <p:spPr>
          <a:xfrm>
            <a:off x="504113" y="3371863"/>
            <a:ext cx="8466000" cy="88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419" sz="2000">
                <a:solidFill>
                  <a:schemeClr val="dk1"/>
                </a:solidFill>
                <a:latin typeface="Helvetica Neue Light"/>
                <a:ea typeface="Helvetica Neue Light"/>
                <a:cs typeface="Helvetica Neue Light"/>
                <a:sym typeface="Helvetica Neue Light"/>
              </a:rPr>
              <a:t>Esto nos da algunas ventajas, como ver errores en tiempo de compilación, asignar variables, retornar métodos, etc.</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latin typeface="Helvetica Neue Light"/>
              <a:ea typeface="Helvetica Neue Light"/>
              <a:cs typeface="Helvetica Neue Light"/>
              <a:sym typeface="Helvetica Neue Ligh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pic>
        <p:nvPicPr>
          <p:cNvPr id="472" name="Google Shape;472;p71"/>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73" name="Google Shape;473;p71"/>
          <p:cNvSpPr txBox="1"/>
          <p:nvPr/>
        </p:nvSpPr>
        <p:spPr>
          <a:xfrm>
            <a:off x="159400" y="1685175"/>
            <a:ext cx="5010900" cy="26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419" sz="2000">
                <a:solidFill>
                  <a:schemeClr val="dk1"/>
                </a:solidFill>
                <a:latin typeface="Helvetica Neue Light"/>
                <a:ea typeface="Helvetica Neue Light"/>
                <a:cs typeface="Helvetica Neue Light"/>
                <a:sym typeface="Helvetica Neue Light"/>
              </a:rPr>
              <a:t>Es posible definir y utilizar estilos inline en JSX, solo necesitamos convertirlos por convención:</a:t>
            </a:r>
            <a:endParaRPr sz="2000">
              <a:solidFill>
                <a:schemeClr val="dk1"/>
              </a:solidFill>
              <a:latin typeface="Helvetica Neue Light"/>
              <a:ea typeface="Helvetica Neue Light"/>
              <a:cs typeface="Helvetica Neue Light"/>
              <a:sym typeface="Helvetica Neue Light"/>
            </a:endParaRPr>
          </a:p>
          <a:p>
            <a:pPr indent="0" lvl="0" marL="0" rtl="0" algn="ctr">
              <a:spcBef>
                <a:spcPts val="0"/>
              </a:spcBef>
              <a:spcAft>
                <a:spcPts val="0"/>
              </a:spcAft>
              <a:buClr>
                <a:schemeClr val="dk1"/>
              </a:buClr>
              <a:buSzPts val="1100"/>
              <a:buFont typeface="Arial"/>
              <a:buNone/>
            </a:pPr>
            <a:r>
              <a:t/>
            </a:r>
            <a:endParaRPr sz="2000">
              <a:solidFill>
                <a:schemeClr val="dk1"/>
              </a:solidFill>
              <a:latin typeface="Helvetica Neue Light"/>
              <a:ea typeface="Helvetica Neue Light"/>
              <a:cs typeface="Helvetica Neue Light"/>
              <a:sym typeface="Helvetica Neue Light"/>
            </a:endParaRPr>
          </a:p>
          <a:p>
            <a:pPr indent="0" lvl="0" marL="0" rtl="0" algn="ctr">
              <a:spcBef>
                <a:spcPts val="0"/>
              </a:spcBef>
              <a:spcAft>
                <a:spcPts val="0"/>
              </a:spcAft>
              <a:buClr>
                <a:schemeClr val="dk1"/>
              </a:buClr>
              <a:buSzPts val="1100"/>
              <a:buFont typeface="Arial"/>
              <a:buNone/>
            </a:pPr>
            <a:r>
              <a:rPr i="1" lang="es-419" sz="1800">
                <a:solidFill>
                  <a:schemeClr val="dk1"/>
                </a:solidFill>
                <a:highlight>
                  <a:srgbClr val="E0FF00"/>
                </a:highlight>
                <a:latin typeface="Helvetica Neue Light"/>
                <a:ea typeface="Helvetica Neue Light"/>
                <a:cs typeface="Helvetica Neue Light"/>
                <a:sym typeface="Helvetica Neue Light"/>
              </a:rPr>
              <a:t>border-color =&gt; borderColor</a:t>
            </a:r>
            <a:endParaRPr i="1" sz="1800">
              <a:solidFill>
                <a:schemeClr val="dk1"/>
              </a:solidFill>
              <a:highlight>
                <a:srgbClr val="E0FF00"/>
              </a:highlight>
              <a:latin typeface="Helvetica Neue Light"/>
              <a:ea typeface="Helvetica Neue Light"/>
              <a:cs typeface="Helvetica Neue Light"/>
              <a:sym typeface="Helvetica Neue Light"/>
            </a:endParaRPr>
          </a:p>
          <a:p>
            <a:pPr indent="0" lvl="0" marL="0" rtl="0" algn="ctr">
              <a:spcBef>
                <a:spcPts val="0"/>
              </a:spcBef>
              <a:spcAft>
                <a:spcPts val="0"/>
              </a:spcAft>
              <a:buClr>
                <a:schemeClr val="dk1"/>
              </a:buClr>
              <a:buSzPts val="1100"/>
              <a:buFont typeface="Arial"/>
              <a:buNone/>
            </a:pPr>
            <a:r>
              <a:rPr i="1" lang="es-419" sz="1800">
                <a:solidFill>
                  <a:schemeClr val="dk1"/>
                </a:solidFill>
                <a:highlight>
                  <a:srgbClr val="E0FF00"/>
                </a:highlight>
                <a:latin typeface="Helvetica Neue Light"/>
                <a:ea typeface="Helvetica Neue Light"/>
                <a:cs typeface="Helvetica Neue Light"/>
                <a:sym typeface="Helvetica Neue Light"/>
              </a:rPr>
              <a:t>padding-top =&gt; paddingTop</a:t>
            </a:r>
            <a:endParaRPr i="1" sz="1800">
              <a:solidFill>
                <a:schemeClr val="dk1"/>
              </a:solidFill>
              <a:highlight>
                <a:srgbClr val="E0FF00"/>
              </a:highlight>
              <a:latin typeface="Helvetica Neue Light"/>
              <a:ea typeface="Helvetica Neue Light"/>
              <a:cs typeface="Helvetica Neue Light"/>
              <a:sym typeface="Helvetica Neue Light"/>
            </a:endParaRPr>
          </a:p>
          <a:p>
            <a:pPr indent="0" lvl="0" marL="0" rtl="0" algn="ctr">
              <a:spcBef>
                <a:spcPts val="0"/>
              </a:spcBef>
              <a:spcAft>
                <a:spcPts val="0"/>
              </a:spcAft>
              <a:buClr>
                <a:schemeClr val="dk1"/>
              </a:buClr>
              <a:buSzPts val="1100"/>
              <a:buFont typeface="Arial"/>
              <a:buNone/>
            </a:pPr>
            <a:r>
              <a:rPr i="1" lang="es-419" sz="1800">
                <a:solidFill>
                  <a:schemeClr val="dk1"/>
                </a:solidFill>
                <a:highlight>
                  <a:srgbClr val="E0FF00"/>
                </a:highlight>
                <a:latin typeface="Helvetica Neue Light"/>
                <a:ea typeface="Helvetica Neue Light"/>
                <a:cs typeface="Helvetica Neue Light"/>
                <a:sym typeface="Helvetica Neue Light"/>
              </a:rPr>
              <a:t>‘10px’ =&gt; 10</a:t>
            </a:r>
            <a:r>
              <a:rPr lang="es-419" sz="2000">
                <a:solidFill>
                  <a:schemeClr val="dk1"/>
                </a:solidFill>
                <a:latin typeface="Helvetica Neue Light"/>
                <a:ea typeface="Helvetica Neue Light"/>
                <a:cs typeface="Helvetica Neue Light"/>
                <a:sym typeface="Helvetica Neue Light"/>
              </a:rPr>
              <a:t> </a:t>
            </a:r>
            <a:r>
              <a:rPr b="1" lang="es-419" sz="2000">
                <a:solidFill>
                  <a:schemeClr val="dk1"/>
                </a:solidFill>
                <a:latin typeface="Helvetica Neue"/>
                <a:ea typeface="Helvetica Neue"/>
                <a:cs typeface="Helvetica Neue"/>
                <a:sym typeface="Helvetica Neue"/>
              </a:rPr>
              <a:t>(no es necesario el px)</a:t>
            </a:r>
            <a:endParaRPr b="1" sz="2000">
              <a:solidFill>
                <a:schemeClr val="dk1"/>
              </a:solidFill>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latin typeface="Helvetica Neue Light"/>
              <a:ea typeface="Helvetica Neue Light"/>
              <a:cs typeface="Helvetica Neue Light"/>
              <a:sym typeface="Helvetica Neue Light"/>
            </a:endParaRPr>
          </a:p>
        </p:txBody>
      </p:sp>
      <p:pic>
        <p:nvPicPr>
          <p:cNvPr id="474" name="Google Shape;474;p71"/>
          <p:cNvPicPr preferRelativeResize="0"/>
          <p:nvPr/>
        </p:nvPicPr>
        <p:blipFill rotWithShape="1">
          <a:blip r:embed="rId4">
            <a:alphaModFix/>
          </a:blip>
          <a:srcRect b="0" l="12233" r="8" t="0"/>
          <a:stretch/>
        </p:blipFill>
        <p:spPr>
          <a:xfrm>
            <a:off x="5420000" y="2021350"/>
            <a:ext cx="3169150" cy="1880600"/>
          </a:xfrm>
          <a:prstGeom prst="rect">
            <a:avLst/>
          </a:prstGeom>
          <a:noFill/>
          <a:ln>
            <a:noFill/>
          </a:ln>
        </p:spPr>
      </p:pic>
      <p:sp>
        <p:nvSpPr>
          <p:cNvPr id="475" name="Google Shape;475;p71"/>
          <p:cNvSpPr txBox="1"/>
          <p:nvPr/>
        </p:nvSpPr>
        <p:spPr>
          <a:xfrm>
            <a:off x="2187450" y="379225"/>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STYLING EN JSX</a:t>
            </a:r>
            <a:endParaRPr i="1" sz="3000">
              <a:latin typeface="Anton"/>
              <a:ea typeface="Anton"/>
              <a:cs typeface="Anton"/>
              <a:sym typeface="Anton"/>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pic>
        <p:nvPicPr>
          <p:cNvPr id="480" name="Google Shape;480;p72"/>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81" name="Google Shape;481;p72"/>
          <p:cNvSpPr txBox="1"/>
          <p:nvPr/>
        </p:nvSpPr>
        <p:spPr>
          <a:xfrm>
            <a:off x="504900" y="1368325"/>
            <a:ext cx="7944300" cy="313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419" sz="2000">
                <a:solidFill>
                  <a:schemeClr val="dk1"/>
                </a:solidFill>
                <a:latin typeface="Helvetica Neue Light"/>
                <a:ea typeface="Helvetica Neue Light"/>
                <a:cs typeface="Helvetica Neue Light"/>
                <a:sym typeface="Helvetica Neue Light"/>
              </a:rPr>
              <a:t>Los mismos estilos se pueden configurar </a:t>
            </a:r>
            <a:r>
              <a:rPr b="1" lang="es-419" sz="2000">
                <a:solidFill>
                  <a:schemeClr val="dk1"/>
                </a:solidFill>
                <a:latin typeface="Helvetica Neue"/>
                <a:ea typeface="Helvetica Neue"/>
                <a:cs typeface="Helvetica Neue"/>
                <a:sym typeface="Helvetica Neue"/>
              </a:rPr>
              <a:t>inline</a:t>
            </a:r>
            <a:r>
              <a:rPr lang="es-419" sz="2000">
                <a:solidFill>
                  <a:schemeClr val="dk1"/>
                </a:solidFill>
                <a:latin typeface="Helvetica Neue Light"/>
                <a:ea typeface="Helvetica Neue Light"/>
                <a:cs typeface="Helvetica Neue Light"/>
                <a:sym typeface="Helvetica Neue Light"/>
              </a:rPr>
              <a:t> en JSX, solo necesitamos usar doble llave {{ }},</a:t>
            </a:r>
            <a:endParaRPr sz="2000">
              <a:solidFill>
                <a:schemeClr val="dk1"/>
              </a:solidFill>
              <a:latin typeface="Helvetica Neue Light"/>
              <a:ea typeface="Helvetica Neue Light"/>
              <a:cs typeface="Helvetica Neue Light"/>
              <a:sym typeface="Helvetica Neue Light"/>
            </a:endParaRPr>
          </a:p>
          <a:p>
            <a:pPr indent="-355600" lvl="0" marL="457200" rtl="0" algn="l">
              <a:spcBef>
                <a:spcPts val="0"/>
              </a:spcBef>
              <a:spcAft>
                <a:spcPts val="0"/>
              </a:spcAft>
              <a:buClr>
                <a:srgbClr val="3CEFAB"/>
              </a:buClr>
              <a:buSzPts val="2000"/>
              <a:buFont typeface="Helvetica Neue Light"/>
              <a:buChar char="●"/>
            </a:pPr>
            <a:r>
              <a:rPr lang="es-419" sz="2000">
                <a:solidFill>
                  <a:schemeClr val="dk1"/>
                </a:solidFill>
                <a:latin typeface="Helvetica Neue Light"/>
                <a:ea typeface="Helvetica Neue Light"/>
                <a:cs typeface="Helvetica Neue Light"/>
                <a:sym typeface="Helvetica Neue Light"/>
              </a:rPr>
              <a:t>La </a:t>
            </a:r>
            <a:r>
              <a:rPr b="1" lang="es-419" sz="2000">
                <a:solidFill>
                  <a:schemeClr val="dk1"/>
                </a:solidFill>
                <a:latin typeface="Helvetica Neue"/>
                <a:ea typeface="Helvetica Neue"/>
                <a:cs typeface="Helvetica Neue"/>
                <a:sym typeface="Helvetica Neue"/>
              </a:rPr>
              <a:t>primera</a:t>
            </a:r>
            <a:r>
              <a:rPr lang="es-419" sz="2000">
                <a:solidFill>
                  <a:schemeClr val="dk1"/>
                </a:solidFill>
                <a:latin typeface="Helvetica Neue Light"/>
                <a:ea typeface="Helvetica Neue Light"/>
                <a:cs typeface="Helvetica Neue Light"/>
                <a:sym typeface="Helvetica Neue Light"/>
              </a:rPr>
              <a:t> llave para avisar que se agregará </a:t>
            </a:r>
            <a:r>
              <a:rPr b="1" lang="es-419" sz="2000">
                <a:solidFill>
                  <a:schemeClr val="dk1"/>
                </a:solidFill>
                <a:latin typeface="Helvetica Neue"/>
                <a:ea typeface="Helvetica Neue"/>
                <a:cs typeface="Helvetica Neue"/>
                <a:sym typeface="Helvetica Neue"/>
              </a:rPr>
              <a:t>un objeto</a:t>
            </a:r>
            <a:r>
              <a:rPr lang="es-419" sz="2000">
                <a:solidFill>
                  <a:schemeClr val="dk1"/>
                </a:solidFill>
                <a:latin typeface="Helvetica Neue Light"/>
                <a:ea typeface="Helvetica Neue Light"/>
                <a:cs typeface="Helvetica Neue Light"/>
                <a:sym typeface="Helvetica Neue Light"/>
              </a:rPr>
              <a:t> en </a:t>
            </a:r>
            <a:r>
              <a:rPr b="1" lang="es-419" sz="2000">
                <a:solidFill>
                  <a:schemeClr val="dk1"/>
                </a:solidFill>
                <a:latin typeface="Helvetica Neue"/>
                <a:ea typeface="Helvetica Neue"/>
                <a:cs typeface="Helvetica Neue"/>
                <a:sym typeface="Helvetica Neue"/>
              </a:rPr>
              <a:t>js.</a:t>
            </a:r>
            <a:endParaRPr b="1"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rgbClr val="3CEFAB"/>
              </a:buClr>
              <a:buSzPts val="2000"/>
              <a:buFont typeface="Helvetica Neue Light"/>
              <a:buChar char="●"/>
            </a:pPr>
            <a:r>
              <a:rPr lang="es-419" sz="2000">
                <a:solidFill>
                  <a:schemeClr val="dk1"/>
                </a:solidFill>
                <a:latin typeface="Helvetica Neue Light"/>
                <a:ea typeface="Helvetica Neue Light"/>
                <a:cs typeface="Helvetica Neue Light"/>
                <a:sym typeface="Helvetica Neue Light"/>
              </a:rPr>
              <a:t>La </a:t>
            </a:r>
            <a:r>
              <a:rPr b="1" lang="es-419" sz="2000">
                <a:solidFill>
                  <a:schemeClr val="dk1"/>
                </a:solidFill>
                <a:latin typeface="Helvetica Neue"/>
                <a:ea typeface="Helvetica Neue"/>
                <a:cs typeface="Helvetica Neue"/>
                <a:sym typeface="Helvetica Neue"/>
              </a:rPr>
              <a:t>segunda</a:t>
            </a:r>
            <a:r>
              <a:rPr lang="es-419" sz="2000">
                <a:solidFill>
                  <a:schemeClr val="dk1"/>
                </a:solidFill>
                <a:latin typeface="Helvetica Neue Light"/>
                <a:ea typeface="Helvetica Neue Light"/>
                <a:cs typeface="Helvetica Neue Light"/>
                <a:sym typeface="Helvetica Neue Light"/>
              </a:rPr>
              <a:t> llave para empezar a escribir el objeto en sí.</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Clr>
                <a:schemeClr val="dk1"/>
              </a:buClr>
              <a:buSzPts val="1100"/>
              <a:buFont typeface="Arial"/>
              <a:buNone/>
            </a:pPr>
            <a:br>
              <a:rPr lang="es-419" sz="2000">
                <a:solidFill>
                  <a:schemeClr val="dk1"/>
                </a:solidFill>
                <a:latin typeface="Helvetica Neue Light"/>
                <a:ea typeface="Helvetica Neue Light"/>
                <a:cs typeface="Helvetica Neue Light"/>
                <a:sym typeface="Helvetica Neue Light"/>
              </a:rPr>
            </a:b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Clr>
                <a:schemeClr val="dk1"/>
              </a:buClr>
              <a:buSzPts val="1100"/>
              <a:buFont typeface="Arial"/>
              <a:buNone/>
            </a:pPr>
            <a:r>
              <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latin typeface="Helvetica Neue Light"/>
              <a:ea typeface="Helvetica Neue Light"/>
              <a:cs typeface="Helvetica Neue Light"/>
              <a:sym typeface="Helvetica Neue Light"/>
            </a:endParaRPr>
          </a:p>
        </p:txBody>
      </p:sp>
      <p:pic>
        <p:nvPicPr>
          <p:cNvPr id="482" name="Google Shape;482;p72"/>
          <p:cNvPicPr preferRelativeResize="0"/>
          <p:nvPr/>
        </p:nvPicPr>
        <p:blipFill>
          <a:blip r:embed="rId4">
            <a:alphaModFix/>
          </a:blip>
          <a:stretch>
            <a:fillRect/>
          </a:stretch>
        </p:blipFill>
        <p:spPr>
          <a:xfrm>
            <a:off x="0" y="3434433"/>
            <a:ext cx="9144000" cy="896785"/>
          </a:xfrm>
          <a:prstGeom prst="rect">
            <a:avLst/>
          </a:prstGeom>
          <a:noFill/>
          <a:ln>
            <a:noFill/>
          </a:ln>
        </p:spPr>
      </p:pic>
      <p:sp>
        <p:nvSpPr>
          <p:cNvPr id="483" name="Google Shape;483;p72"/>
          <p:cNvSpPr txBox="1"/>
          <p:nvPr/>
        </p:nvSpPr>
        <p:spPr>
          <a:xfrm>
            <a:off x="2187450" y="379225"/>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INLINE STYLES EN JSX</a:t>
            </a:r>
            <a:endParaRPr i="1" sz="3000">
              <a:latin typeface="Anton"/>
              <a:ea typeface="Anton"/>
              <a:cs typeface="Anton"/>
              <a:sym typeface="Anton"/>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pic>
        <p:nvPicPr>
          <p:cNvPr id="488" name="Google Shape;488;p73"/>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89" name="Google Shape;489;p73"/>
          <p:cNvSpPr txBox="1"/>
          <p:nvPr/>
        </p:nvSpPr>
        <p:spPr>
          <a:xfrm>
            <a:off x="308875" y="1368325"/>
            <a:ext cx="8581200" cy="31365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rgbClr val="3CEFAB"/>
              </a:buClr>
              <a:buSzPts val="2000"/>
              <a:buChar char="●"/>
            </a:pPr>
            <a:r>
              <a:rPr b="1" lang="es-419" sz="2000">
                <a:solidFill>
                  <a:schemeClr val="dk1"/>
                </a:solidFill>
                <a:latin typeface="Helvetica Neue"/>
                <a:ea typeface="Helvetica Neue"/>
                <a:cs typeface="Helvetica Neue"/>
                <a:sym typeface="Helvetica Neue"/>
              </a:rPr>
              <a:t>Los elementos deben ser balanceados. </a:t>
            </a:r>
            <a:r>
              <a:rPr lang="es-419" sz="2000">
                <a:solidFill>
                  <a:schemeClr val="dk1"/>
                </a:solidFill>
                <a:latin typeface="Helvetica Neue Light"/>
                <a:ea typeface="Helvetica Neue Light"/>
                <a:cs typeface="Helvetica Neue Light"/>
                <a:sym typeface="Helvetica Neue Light"/>
              </a:rPr>
              <a:t>Por cada apertura debe haber un cierre.</a:t>
            </a:r>
            <a:endParaRPr sz="2000">
              <a:solidFill>
                <a:schemeClr val="dk1"/>
              </a:solidFill>
              <a:latin typeface="Helvetica Neue Light"/>
              <a:ea typeface="Helvetica Neue Light"/>
              <a:cs typeface="Helvetica Neue Light"/>
              <a:sym typeface="Helvetica Neue Light"/>
            </a:endParaRPr>
          </a:p>
          <a:p>
            <a:pPr indent="0" lvl="0" marL="457200" rtl="0" algn="l">
              <a:spcBef>
                <a:spcPts val="0"/>
              </a:spcBef>
              <a:spcAft>
                <a:spcPts val="0"/>
              </a:spcAft>
              <a:buNone/>
            </a:pPr>
            <a:r>
              <a:t/>
            </a:r>
            <a:endParaRPr sz="8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2000">
                <a:solidFill>
                  <a:srgbClr val="E06666"/>
                </a:solidFill>
                <a:latin typeface="Courier New"/>
                <a:ea typeface="Courier New"/>
                <a:cs typeface="Courier New"/>
                <a:sym typeface="Courier New"/>
              </a:rPr>
              <a:t>&lt;img src=””&gt;</a:t>
            </a:r>
            <a:r>
              <a:rPr lang="es-419" sz="2000">
                <a:solidFill>
                  <a:srgbClr val="E06666"/>
                </a:solidFill>
                <a:latin typeface="Helvetica Neue Light"/>
                <a:ea typeface="Helvetica Neue Light"/>
                <a:cs typeface="Helvetica Neue Light"/>
                <a:sym typeface="Helvetica Neue Light"/>
              </a:rPr>
              <a:t> Mal</a:t>
            </a:r>
            <a:endParaRPr sz="2000">
              <a:solidFill>
                <a:srgbClr val="E06666"/>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2000">
                <a:solidFill>
                  <a:srgbClr val="FF9900"/>
                </a:solidFill>
                <a:latin typeface="Courier New"/>
                <a:ea typeface="Courier New"/>
                <a:cs typeface="Courier New"/>
                <a:sym typeface="Courier New"/>
              </a:rPr>
              <a:t>&lt;img src=””&gt;&lt;/img&gt; </a:t>
            </a:r>
            <a:r>
              <a:rPr lang="es-419" sz="2000">
                <a:solidFill>
                  <a:srgbClr val="FF9900"/>
                </a:solidFill>
                <a:latin typeface="Helvetica Neue Light"/>
                <a:ea typeface="Helvetica Neue Light"/>
                <a:cs typeface="Helvetica Neue Light"/>
                <a:sym typeface="Helvetica Neue Light"/>
              </a:rPr>
              <a:t>Es mejorable</a:t>
            </a:r>
            <a:br>
              <a:rPr lang="es-419" sz="2000">
                <a:solidFill>
                  <a:schemeClr val="dk1"/>
                </a:solidFill>
                <a:latin typeface="Helvetica Neue Light"/>
                <a:ea typeface="Helvetica Neue Light"/>
                <a:cs typeface="Helvetica Neue Light"/>
                <a:sym typeface="Helvetica Neue Light"/>
              </a:rPr>
            </a:b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solidFill>
                <a:schemeClr val="dk1"/>
              </a:solidFill>
              <a:latin typeface="Helvetica Neue Light"/>
              <a:ea typeface="Helvetica Neue Light"/>
              <a:cs typeface="Helvetica Neue Light"/>
              <a:sym typeface="Helvetica Neue Light"/>
            </a:endParaRPr>
          </a:p>
          <a:p>
            <a:pPr indent="-355600" lvl="0" marL="457200" rtl="0" algn="l">
              <a:spcBef>
                <a:spcPts val="0"/>
              </a:spcBef>
              <a:spcAft>
                <a:spcPts val="0"/>
              </a:spcAft>
              <a:buClr>
                <a:srgbClr val="3CEFAB"/>
              </a:buClr>
              <a:buSzPts val="2000"/>
              <a:buFont typeface="Helvetica Neue"/>
              <a:buChar char="●"/>
            </a:pPr>
            <a:r>
              <a:rPr b="1" lang="es-419" sz="2000">
                <a:solidFill>
                  <a:schemeClr val="dk1"/>
                </a:solidFill>
                <a:latin typeface="Helvetica Neue"/>
                <a:ea typeface="Helvetica Neue"/>
                <a:cs typeface="Helvetica Neue"/>
                <a:sym typeface="Helvetica Neue"/>
              </a:rPr>
              <a:t>Si el elemento no tiene hijos, debe idealmente ser auto-cerrado</a:t>
            </a:r>
            <a:endParaRPr b="1" sz="2000">
              <a:solidFill>
                <a:schemeClr val="dk1"/>
              </a:solidFill>
              <a:latin typeface="Helvetica Neue"/>
              <a:ea typeface="Helvetica Neue"/>
              <a:cs typeface="Helvetica Neue"/>
              <a:sym typeface="Helvetica Neue"/>
            </a:endParaRPr>
          </a:p>
          <a:p>
            <a:pPr indent="0" lvl="0" marL="457200" rtl="0" algn="l">
              <a:spcBef>
                <a:spcPts val="0"/>
              </a:spcBef>
              <a:spcAft>
                <a:spcPts val="0"/>
              </a:spcAft>
              <a:buNone/>
            </a:pPr>
            <a:r>
              <a:t/>
            </a:r>
            <a:endParaRPr b="1" sz="800">
              <a:solidFill>
                <a:schemeClr val="dk1"/>
              </a:solidFill>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rPr lang="es-419" sz="2000">
                <a:solidFill>
                  <a:srgbClr val="93C47D"/>
                </a:solidFill>
                <a:latin typeface="Courier New"/>
                <a:ea typeface="Courier New"/>
                <a:cs typeface="Courier New"/>
                <a:sym typeface="Courier New"/>
              </a:rPr>
              <a:t>&lt;img src=”” /&gt;</a:t>
            </a:r>
            <a:r>
              <a:rPr lang="es-419" sz="2000">
                <a:solidFill>
                  <a:srgbClr val="93C47D"/>
                </a:solidFill>
                <a:latin typeface="Helvetica Neue Light"/>
                <a:ea typeface="Helvetica Neue Light"/>
                <a:cs typeface="Helvetica Neue Light"/>
                <a:sym typeface="Helvetica Neue Light"/>
              </a:rPr>
              <a:t> Ideal</a:t>
            </a:r>
            <a:endParaRPr sz="2000">
              <a:latin typeface="Helvetica Neue Light"/>
              <a:ea typeface="Helvetica Neue Light"/>
              <a:cs typeface="Helvetica Neue Light"/>
              <a:sym typeface="Helvetica Neue Light"/>
            </a:endParaRPr>
          </a:p>
        </p:txBody>
      </p:sp>
      <p:sp>
        <p:nvSpPr>
          <p:cNvPr id="490" name="Google Shape;490;p73"/>
          <p:cNvSpPr txBox="1"/>
          <p:nvPr/>
        </p:nvSpPr>
        <p:spPr>
          <a:xfrm>
            <a:off x="2187450" y="379225"/>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REGLAS GENERALES</a:t>
            </a:r>
            <a:endParaRPr i="1" sz="3000">
              <a:latin typeface="Anton"/>
              <a:ea typeface="Anton"/>
              <a:cs typeface="Anton"/>
              <a:sym typeface="Anto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9"/>
          <p:cNvSpPr txBox="1"/>
          <p:nvPr/>
        </p:nvSpPr>
        <p:spPr>
          <a:xfrm>
            <a:off x="483500" y="1009175"/>
            <a:ext cx="3980700" cy="36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250">
                <a:solidFill>
                  <a:schemeClr val="dk1"/>
                </a:solidFill>
                <a:latin typeface="Helvetica Neue"/>
                <a:ea typeface="Helvetica Neue"/>
                <a:cs typeface="Helvetica Neue"/>
                <a:sym typeface="Helvetica Neue"/>
              </a:rPr>
              <a:t>Virtual DOM:</a:t>
            </a:r>
            <a:r>
              <a:rPr lang="es-419" sz="1250">
                <a:solidFill>
                  <a:schemeClr val="dk1"/>
                </a:solidFill>
                <a:latin typeface="Helvetica Neue Light"/>
                <a:ea typeface="Helvetica Neue Light"/>
                <a:cs typeface="Helvetica Neue Light"/>
                <a:sym typeface="Helvetica Neue Light"/>
              </a:rPr>
              <a:t> Es un patrón de comportamiento y React lo implementa con una tecnología llamada “Fiber”. En sí, resulta ser todo lo que React sabe de tu aplicación y cada nodo o fibra.</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250">
                <a:solidFill>
                  <a:schemeClr val="dk1"/>
                </a:solidFill>
                <a:latin typeface="Helvetica Neue"/>
                <a:ea typeface="Helvetica Neue"/>
                <a:cs typeface="Helvetica Neue"/>
                <a:sym typeface="Helvetica Neue"/>
              </a:rPr>
              <a:t>Node.js:</a:t>
            </a:r>
            <a:r>
              <a:rPr lang="es-419" sz="1250">
                <a:solidFill>
                  <a:schemeClr val="dk1"/>
                </a:solidFill>
                <a:latin typeface="Helvetica Neue Light"/>
                <a:ea typeface="Helvetica Neue Light"/>
                <a:cs typeface="Helvetica Neue Light"/>
                <a:sym typeface="Helvetica Neue Light"/>
              </a:rPr>
              <a:t> es un entorno de ejecución de javascript que le permite al código en js ser ejecutado en nuestra computadora.</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250">
                <a:solidFill>
                  <a:schemeClr val="dk1"/>
                </a:solidFill>
                <a:latin typeface="Helvetica Neue"/>
                <a:ea typeface="Helvetica Neue"/>
                <a:cs typeface="Helvetica Neue"/>
                <a:sym typeface="Helvetica Neue"/>
              </a:rPr>
              <a:t>NPM (Node Package Manager):</a:t>
            </a:r>
            <a:r>
              <a:rPr lang="es-419" sz="1250">
                <a:solidFill>
                  <a:schemeClr val="dk1"/>
                </a:solidFill>
                <a:latin typeface="Helvetica Neue Light"/>
                <a:ea typeface="Helvetica Neue Light"/>
                <a:cs typeface="Helvetica Neue Light"/>
                <a:sym typeface="Helvetica Neue Light"/>
              </a:rPr>
              <a:t> cuando usamos Node.js, rápidamente tenemos que instalar módulos nuevos (librerías), ya que al ser un sistema fuertemente modular viene prácticamente “vacío”. Por lo tanto, para utilizar una funcionalidad de alguna librería publicada, deberemos instalar módulos adicionales.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s-419" sz="1250">
                <a:solidFill>
                  <a:schemeClr val="dk1"/>
                </a:solidFill>
                <a:latin typeface="Helvetica Neue Light"/>
                <a:ea typeface="Helvetica Neue Light"/>
                <a:cs typeface="Helvetica Neue Light"/>
                <a:sym typeface="Helvetica Neue Light"/>
              </a:rPr>
              <a:t>Esta operación se realiza de forma muy sencilla con esta herramienta.</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p:txBody>
      </p:sp>
      <p:sp>
        <p:nvSpPr>
          <p:cNvPr id="129" name="Google Shape;129;p29"/>
          <p:cNvSpPr txBox="1"/>
          <p:nvPr/>
        </p:nvSpPr>
        <p:spPr>
          <a:xfrm>
            <a:off x="196487" y="-23325"/>
            <a:ext cx="84231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500"/>
              <a:buFont typeface="Arial"/>
              <a:buNone/>
            </a:pPr>
            <a:r>
              <a:rPr i="1" lang="es-419" sz="4500">
                <a:latin typeface="Anton"/>
                <a:ea typeface="Anton"/>
                <a:cs typeface="Anton"/>
                <a:sym typeface="Anton"/>
              </a:rPr>
              <a:t>GLOSARIO:</a:t>
            </a:r>
            <a:endParaRPr i="1" sz="4500">
              <a:latin typeface="Anton"/>
              <a:ea typeface="Anton"/>
              <a:cs typeface="Anton"/>
              <a:sym typeface="Anton"/>
            </a:endParaRPr>
          </a:p>
          <a:p>
            <a:pPr indent="0" lvl="0" marL="0" marR="0" rtl="0" algn="l">
              <a:lnSpc>
                <a:spcPct val="100000"/>
              </a:lnSpc>
              <a:spcBef>
                <a:spcPts val="0"/>
              </a:spcBef>
              <a:spcAft>
                <a:spcPts val="0"/>
              </a:spcAft>
              <a:buClr>
                <a:srgbClr val="000000"/>
              </a:buClr>
              <a:buSzPts val="4500"/>
              <a:buFont typeface="Arial"/>
              <a:buNone/>
            </a:pPr>
            <a:r>
              <a:rPr i="1" lang="es-419" sz="2000">
                <a:latin typeface="Anton"/>
                <a:ea typeface="Anton"/>
                <a:cs typeface="Anton"/>
                <a:sym typeface="Anton"/>
              </a:rPr>
              <a:t>Clase 2</a:t>
            </a:r>
            <a:endParaRPr i="1" sz="2000">
              <a:latin typeface="Anton"/>
              <a:ea typeface="Anton"/>
              <a:cs typeface="Anton"/>
              <a:sym typeface="Anton"/>
            </a:endParaRPr>
          </a:p>
        </p:txBody>
      </p:sp>
      <p:pic>
        <p:nvPicPr>
          <p:cNvPr id="130" name="Google Shape;130;p2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31" name="Google Shape;131;p29"/>
          <p:cNvSpPr txBox="1"/>
          <p:nvPr/>
        </p:nvSpPr>
        <p:spPr>
          <a:xfrm>
            <a:off x="4572000" y="1390175"/>
            <a:ext cx="3924900" cy="36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2000"/>
              <a:buFont typeface="Arial"/>
              <a:buNone/>
            </a:pPr>
            <a:r>
              <a:t/>
            </a:r>
            <a:endParaRPr>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2000"/>
              <a:buFont typeface="Arial"/>
              <a:buNone/>
            </a:pPr>
            <a:r>
              <a:t/>
            </a:r>
            <a:endParaRPr>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2000"/>
              <a:buFont typeface="Arial"/>
              <a:buNone/>
            </a:pPr>
            <a:r>
              <a:t/>
            </a:r>
            <a:endParaRPr>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a:solidFill>
                <a:schemeClr val="dk1"/>
              </a:solidFill>
              <a:latin typeface="Helvetica Neue Light"/>
              <a:ea typeface="Helvetica Neue Light"/>
              <a:cs typeface="Helvetica Neue Light"/>
              <a:sym typeface="Helvetica Neue Light"/>
            </a:endParaRPr>
          </a:p>
        </p:txBody>
      </p:sp>
      <p:sp>
        <p:nvSpPr>
          <p:cNvPr id="132" name="Google Shape;132;p29"/>
          <p:cNvSpPr txBox="1"/>
          <p:nvPr/>
        </p:nvSpPr>
        <p:spPr>
          <a:xfrm>
            <a:off x="4572000" y="1009175"/>
            <a:ext cx="3924900" cy="36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250">
                <a:solidFill>
                  <a:schemeClr val="dk1"/>
                </a:solidFill>
                <a:latin typeface="Helvetica Neue"/>
                <a:ea typeface="Helvetica Neue"/>
                <a:cs typeface="Helvetica Neue"/>
                <a:sym typeface="Helvetica Neue"/>
              </a:rPr>
              <a:t>CLI:</a:t>
            </a:r>
            <a:r>
              <a:rPr lang="es-419" sz="1250">
                <a:solidFill>
                  <a:schemeClr val="dk1"/>
                </a:solidFill>
                <a:latin typeface="Helvetica Neue Light"/>
                <a:ea typeface="Helvetica Neue Light"/>
                <a:cs typeface="Helvetica Neue Light"/>
                <a:sym typeface="Helvetica Neue Light"/>
              </a:rPr>
              <a:t> la interfaz de línea de comandos o interfaz de línea de órdenes es un método que permite a los usuarios dar instrucciones a algún programa informático por medio de una línea de texto simple.</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pic>
        <p:nvPicPr>
          <p:cNvPr id="495" name="Google Shape;495;p74"/>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96" name="Google Shape;496;p74"/>
          <p:cNvSpPr txBox="1"/>
          <p:nvPr/>
        </p:nvSpPr>
        <p:spPr>
          <a:xfrm>
            <a:off x="1040488" y="1368325"/>
            <a:ext cx="7062900" cy="313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000">
                <a:solidFill>
                  <a:schemeClr val="dk1"/>
                </a:solidFill>
                <a:latin typeface="Helvetica Neue Light"/>
                <a:ea typeface="Helvetica Neue Light"/>
                <a:cs typeface="Helvetica Neue Light"/>
                <a:sym typeface="Helvetica Neue Light"/>
              </a:rPr>
              <a:t>Class es palabra reservada, en su lugar usar className.</a:t>
            </a:r>
            <a:r>
              <a:rPr lang="es-419" sz="2000">
                <a:solidFill>
                  <a:schemeClr val="dk1"/>
                </a:solidFill>
                <a:latin typeface="Helvetica Neue Light"/>
                <a:ea typeface="Helvetica Neue Light"/>
                <a:cs typeface="Helvetica Neue Light"/>
                <a:sym typeface="Helvetica Neue Light"/>
              </a:rPr>
              <a:t> </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20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2000">
                <a:solidFill>
                  <a:srgbClr val="E06666"/>
                </a:solidFill>
                <a:latin typeface="Courier New"/>
                <a:ea typeface="Courier New"/>
                <a:cs typeface="Courier New"/>
                <a:sym typeface="Courier New"/>
              </a:rPr>
              <a:t>&lt;img src=”” class=”my-class” /&gt;</a:t>
            </a:r>
            <a:r>
              <a:rPr lang="es-419" sz="2000">
                <a:solidFill>
                  <a:srgbClr val="E06666"/>
                </a:solidFill>
                <a:latin typeface="Helvetica Neue Light"/>
                <a:ea typeface="Helvetica Neue Light"/>
                <a:cs typeface="Helvetica Neue Light"/>
                <a:sym typeface="Helvetica Neue Light"/>
              </a:rPr>
              <a:t> Mal</a:t>
            </a:r>
            <a:endParaRPr sz="2000">
              <a:solidFill>
                <a:srgbClr val="E06666"/>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2000">
                <a:solidFill>
                  <a:srgbClr val="93C47D"/>
                </a:solidFill>
                <a:latin typeface="Courier New"/>
                <a:ea typeface="Courier New"/>
                <a:cs typeface="Courier New"/>
                <a:sym typeface="Courier New"/>
              </a:rPr>
              <a:t>&lt;img src=”” className=”my-class” /&gt;</a:t>
            </a:r>
            <a:r>
              <a:rPr lang="es-419" sz="2000">
                <a:solidFill>
                  <a:srgbClr val="93C47D"/>
                </a:solidFill>
                <a:latin typeface="Helvetica Neue Light"/>
                <a:ea typeface="Helvetica Neue Light"/>
                <a:cs typeface="Helvetica Neue Light"/>
                <a:sym typeface="Helvetica Neue Light"/>
              </a:rPr>
              <a:t> Ok</a:t>
            </a:r>
            <a:br>
              <a:rPr lang="es-419" sz="2000">
                <a:solidFill>
                  <a:schemeClr val="dk1"/>
                </a:solidFill>
                <a:latin typeface="Helvetica Neue Light"/>
                <a:ea typeface="Helvetica Neue Light"/>
                <a:cs typeface="Helvetica Neue Light"/>
                <a:sym typeface="Helvetica Neue Light"/>
              </a:rPr>
            </a:br>
            <a:endParaRPr sz="2000">
              <a:latin typeface="Helvetica Neue Light"/>
              <a:ea typeface="Helvetica Neue Light"/>
              <a:cs typeface="Helvetica Neue Light"/>
              <a:sym typeface="Helvetica Neue Light"/>
            </a:endParaRPr>
          </a:p>
        </p:txBody>
      </p:sp>
      <p:pic>
        <p:nvPicPr>
          <p:cNvPr id="497" name="Google Shape;497;p74"/>
          <p:cNvPicPr preferRelativeResize="0"/>
          <p:nvPr/>
        </p:nvPicPr>
        <p:blipFill rotWithShape="1">
          <a:blip r:embed="rId4">
            <a:alphaModFix/>
          </a:blip>
          <a:srcRect b="22413" l="0" r="0" t="41855"/>
          <a:stretch/>
        </p:blipFill>
        <p:spPr>
          <a:xfrm>
            <a:off x="1040488" y="3325750"/>
            <a:ext cx="4378126" cy="661150"/>
          </a:xfrm>
          <a:prstGeom prst="rect">
            <a:avLst/>
          </a:prstGeom>
          <a:noFill/>
          <a:ln>
            <a:noFill/>
          </a:ln>
        </p:spPr>
      </p:pic>
      <p:pic>
        <p:nvPicPr>
          <p:cNvPr id="498" name="Google Shape;498;p74"/>
          <p:cNvPicPr preferRelativeResize="0"/>
          <p:nvPr/>
        </p:nvPicPr>
        <p:blipFill>
          <a:blip r:embed="rId5">
            <a:alphaModFix/>
          </a:blip>
          <a:stretch>
            <a:fillRect/>
          </a:stretch>
        </p:blipFill>
        <p:spPr>
          <a:xfrm>
            <a:off x="5637088" y="2951625"/>
            <a:ext cx="2466425" cy="1409377"/>
          </a:xfrm>
          <a:prstGeom prst="rect">
            <a:avLst/>
          </a:prstGeom>
          <a:noFill/>
          <a:ln>
            <a:noFill/>
          </a:ln>
        </p:spPr>
      </p:pic>
      <p:sp>
        <p:nvSpPr>
          <p:cNvPr id="499" name="Google Shape;499;p74"/>
          <p:cNvSpPr txBox="1"/>
          <p:nvPr/>
        </p:nvSpPr>
        <p:spPr>
          <a:xfrm>
            <a:off x="2187450" y="379225"/>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REGLAS GENERALES</a:t>
            </a:r>
            <a:endParaRPr i="1" sz="3000">
              <a:latin typeface="Anton"/>
              <a:ea typeface="Anton"/>
              <a:cs typeface="Anton"/>
              <a:sym typeface="Anton"/>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503" name="Shape 503"/>
        <p:cNvGrpSpPr/>
        <p:nvPr/>
      </p:nvGrpSpPr>
      <p:grpSpPr>
        <a:xfrm>
          <a:off x="0" y="0"/>
          <a:ext cx="0" cy="0"/>
          <a:chOff x="0" y="0"/>
          <a:chExt cx="0" cy="0"/>
        </a:xfrm>
      </p:grpSpPr>
      <p:sp>
        <p:nvSpPr>
          <p:cNvPr id="504" name="Google Shape;504;p75"/>
          <p:cNvSpPr txBox="1"/>
          <p:nvPr/>
        </p:nvSpPr>
        <p:spPr>
          <a:xfrm>
            <a:off x="2187450" y="1696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VAMOS AL CÓDIGO</a:t>
            </a:r>
            <a:endParaRPr i="1" sz="3600">
              <a:latin typeface="Anton"/>
              <a:ea typeface="Anton"/>
              <a:cs typeface="Anton"/>
              <a:sym typeface="Anton"/>
            </a:endParaRPr>
          </a:p>
        </p:txBody>
      </p:sp>
      <p:pic>
        <p:nvPicPr>
          <p:cNvPr id="505" name="Google Shape;505;p75"/>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pic>
        <p:nvPicPr>
          <p:cNvPr id="506" name="Google Shape;506;p75"/>
          <p:cNvPicPr preferRelativeResize="0"/>
          <p:nvPr/>
        </p:nvPicPr>
        <p:blipFill>
          <a:blip r:embed="rId4">
            <a:alphaModFix/>
          </a:blip>
          <a:stretch>
            <a:fillRect/>
          </a:stretch>
        </p:blipFill>
        <p:spPr>
          <a:xfrm>
            <a:off x="3427753" y="2591675"/>
            <a:ext cx="2362650" cy="13284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pic>
        <p:nvPicPr>
          <p:cNvPr id="511" name="Google Shape;511;p76"/>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12" name="Google Shape;512;p76"/>
          <p:cNvSpPr txBox="1"/>
          <p:nvPr/>
        </p:nvSpPr>
        <p:spPr>
          <a:xfrm>
            <a:off x="187250" y="1485600"/>
            <a:ext cx="3924300" cy="45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000">
              <a:solidFill>
                <a:schemeClr val="dk1"/>
              </a:solidFill>
              <a:latin typeface="Didact Gothic"/>
              <a:ea typeface="Didact Gothic"/>
              <a:cs typeface="Didact Gothic"/>
              <a:sym typeface="Didact Gothic"/>
            </a:endParaRPr>
          </a:p>
          <a:p>
            <a:pPr indent="0" lvl="0" marL="0" rtl="0" algn="l">
              <a:spcBef>
                <a:spcPts val="0"/>
              </a:spcBef>
              <a:spcAft>
                <a:spcPts val="0"/>
              </a:spcAft>
              <a:buClr>
                <a:schemeClr val="dk1"/>
              </a:buClr>
              <a:buSzPts val="1100"/>
              <a:buFont typeface="Arial"/>
              <a:buNone/>
            </a:pPr>
            <a:r>
              <a:t/>
            </a:r>
            <a:endParaRPr sz="20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2000">
              <a:latin typeface="Didact Gothic"/>
              <a:ea typeface="Didact Gothic"/>
              <a:cs typeface="Didact Gothic"/>
              <a:sym typeface="Didact Gothic"/>
            </a:endParaRPr>
          </a:p>
        </p:txBody>
      </p:sp>
      <p:sp>
        <p:nvSpPr>
          <p:cNvPr id="513" name="Google Shape;513;p76"/>
          <p:cNvSpPr txBox="1"/>
          <p:nvPr/>
        </p:nvSpPr>
        <p:spPr>
          <a:xfrm>
            <a:off x="677150" y="1291227"/>
            <a:ext cx="3434400" cy="288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000">
                <a:solidFill>
                  <a:schemeClr val="dk1"/>
                </a:solidFill>
                <a:latin typeface="Helvetica Neue Light"/>
                <a:ea typeface="Helvetica Neue Light"/>
                <a:cs typeface="Helvetica Neue Light"/>
                <a:sym typeface="Helvetica Neue Light"/>
              </a:rPr>
              <a:t>En JSX se utilizan tanto los estilos como los eventos estándar del DOM, como </a:t>
            </a:r>
            <a:r>
              <a:rPr b="1" lang="es-419" sz="2000">
                <a:solidFill>
                  <a:srgbClr val="FF9900"/>
                </a:solidFill>
                <a:latin typeface="Courier New"/>
                <a:ea typeface="Courier New"/>
                <a:cs typeface="Courier New"/>
                <a:sym typeface="Courier New"/>
              </a:rPr>
              <a:t>onclick</a:t>
            </a:r>
            <a:r>
              <a:rPr lang="es-419" sz="2000">
                <a:solidFill>
                  <a:schemeClr val="dk1"/>
                </a:solidFill>
                <a:latin typeface="Helvetica Neue Light"/>
                <a:ea typeface="Helvetica Neue Light"/>
                <a:cs typeface="Helvetica Neue Light"/>
                <a:sym typeface="Helvetica Neue Light"/>
              </a:rPr>
              <a:t>, </a:t>
            </a:r>
            <a:r>
              <a:rPr b="1" lang="es-419" sz="2000">
                <a:solidFill>
                  <a:srgbClr val="FF9900"/>
                </a:solidFill>
                <a:latin typeface="Courier New"/>
                <a:ea typeface="Courier New"/>
                <a:cs typeface="Courier New"/>
                <a:sym typeface="Courier New"/>
              </a:rPr>
              <a:t>onchange</a:t>
            </a:r>
            <a:r>
              <a:rPr lang="es-419" sz="2000">
                <a:solidFill>
                  <a:schemeClr val="dk1"/>
                </a:solidFill>
                <a:latin typeface="Helvetica Neue Light"/>
                <a:ea typeface="Helvetica Neue Light"/>
                <a:cs typeface="Helvetica Neue Light"/>
                <a:sym typeface="Helvetica Neue Light"/>
              </a:rPr>
              <a:t>, </a:t>
            </a:r>
            <a:r>
              <a:rPr b="1" lang="es-419" sz="2000">
                <a:solidFill>
                  <a:srgbClr val="FF9900"/>
                </a:solidFill>
                <a:latin typeface="Courier New"/>
                <a:ea typeface="Courier New"/>
                <a:cs typeface="Courier New"/>
                <a:sym typeface="Courier New"/>
              </a:rPr>
              <a:t>onkeydown</a:t>
            </a:r>
            <a:r>
              <a:rPr lang="es-419" sz="2000">
                <a:solidFill>
                  <a:schemeClr val="dk1"/>
                </a:solidFill>
                <a:latin typeface="Helvetica Neue Light"/>
                <a:ea typeface="Helvetica Neue Light"/>
                <a:cs typeface="Helvetica Neue Light"/>
                <a:sym typeface="Helvetica Neue Light"/>
              </a:rPr>
              <a:t>, etc. pero utilizando </a:t>
            </a:r>
            <a:r>
              <a:rPr b="1" lang="es-419" sz="2000">
                <a:solidFill>
                  <a:schemeClr val="dk1"/>
                </a:solidFill>
                <a:latin typeface="Helvetica Neue"/>
                <a:ea typeface="Helvetica Neue"/>
                <a:cs typeface="Helvetica Neue"/>
                <a:sym typeface="Helvetica Neue"/>
              </a:rPr>
              <a:t>camelCase</a:t>
            </a:r>
            <a:r>
              <a:rPr lang="es-419" sz="2000">
                <a:solidFill>
                  <a:schemeClr val="dk1"/>
                </a:solidFill>
                <a:latin typeface="Helvetica Neue Light"/>
                <a:ea typeface="Helvetica Neue Light"/>
                <a:cs typeface="Helvetica Neue Light"/>
                <a:sym typeface="Helvetica Neue Light"/>
              </a:rPr>
              <a:t>: </a:t>
            </a:r>
            <a:r>
              <a:rPr lang="es-419" sz="1800">
                <a:solidFill>
                  <a:schemeClr val="dk1"/>
                </a:solidFill>
                <a:latin typeface="Courier New"/>
                <a:ea typeface="Courier New"/>
                <a:cs typeface="Courier New"/>
                <a:sym typeface="Courier New"/>
              </a:rPr>
              <a:t>onClick</a:t>
            </a:r>
            <a:r>
              <a:rPr lang="es-419" sz="2000">
                <a:solidFill>
                  <a:schemeClr val="dk1"/>
                </a:solidFill>
                <a:latin typeface="Courier New"/>
                <a:ea typeface="Courier New"/>
                <a:cs typeface="Courier New"/>
                <a:sym typeface="Courier New"/>
              </a:rPr>
              <a:t>, </a:t>
            </a:r>
            <a:r>
              <a:rPr lang="es-419" sz="1800">
                <a:solidFill>
                  <a:schemeClr val="dk1"/>
                </a:solidFill>
                <a:latin typeface="Courier New"/>
                <a:ea typeface="Courier New"/>
                <a:cs typeface="Courier New"/>
                <a:sym typeface="Courier New"/>
              </a:rPr>
              <a:t>onChange</a:t>
            </a:r>
            <a:r>
              <a:rPr lang="es-419" sz="2000">
                <a:solidFill>
                  <a:schemeClr val="dk1"/>
                </a:solidFill>
                <a:latin typeface="Courier New"/>
                <a:ea typeface="Courier New"/>
                <a:cs typeface="Courier New"/>
                <a:sym typeface="Courier New"/>
              </a:rPr>
              <a:t>, </a:t>
            </a:r>
            <a:r>
              <a:rPr lang="es-419" sz="1800">
                <a:solidFill>
                  <a:schemeClr val="dk1"/>
                </a:solidFill>
                <a:latin typeface="Courier New"/>
                <a:ea typeface="Courier New"/>
                <a:cs typeface="Courier New"/>
                <a:sym typeface="Courier New"/>
              </a:rPr>
              <a:t>onKeyDown / marginTop, paddingBottom</a:t>
            </a:r>
            <a:r>
              <a:rPr lang="es-419" sz="2000">
                <a:solidFill>
                  <a:schemeClr val="dk1"/>
                </a:solidFill>
                <a:latin typeface="Didact Gothic"/>
                <a:ea typeface="Didact Gothic"/>
                <a:cs typeface="Didact Gothic"/>
                <a:sym typeface="Didact Gothic"/>
              </a:rPr>
              <a:t>, </a:t>
            </a:r>
            <a:r>
              <a:rPr lang="es-419" sz="2000">
                <a:solidFill>
                  <a:schemeClr val="dk1"/>
                </a:solidFill>
                <a:latin typeface="Helvetica Neue Light"/>
                <a:ea typeface="Helvetica Neue Light"/>
                <a:cs typeface="Helvetica Neue Light"/>
                <a:sym typeface="Helvetica Neue Light"/>
              </a:rPr>
              <a:t>etc.</a:t>
            </a:r>
            <a:endParaRPr sz="2000">
              <a:latin typeface="Helvetica Neue Light"/>
              <a:ea typeface="Helvetica Neue Light"/>
              <a:cs typeface="Helvetica Neue Light"/>
              <a:sym typeface="Helvetica Neue Light"/>
            </a:endParaRPr>
          </a:p>
        </p:txBody>
      </p:sp>
      <p:pic>
        <p:nvPicPr>
          <p:cNvPr id="514" name="Google Shape;514;p76"/>
          <p:cNvPicPr preferRelativeResize="0"/>
          <p:nvPr/>
        </p:nvPicPr>
        <p:blipFill>
          <a:blip r:embed="rId4">
            <a:alphaModFix/>
          </a:blip>
          <a:stretch>
            <a:fillRect/>
          </a:stretch>
        </p:blipFill>
        <p:spPr>
          <a:xfrm>
            <a:off x="4830150" y="1127944"/>
            <a:ext cx="3924300" cy="2887620"/>
          </a:xfrm>
          <a:prstGeom prst="rect">
            <a:avLst/>
          </a:prstGeom>
          <a:noFill/>
          <a:ln>
            <a:noFill/>
          </a:ln>
        </p:spPr>
      </p:pic>
      <p:sp>
        <p:nvSpPr>
          <p:cNvPr id="515" name="Google Shape;515;p76"/>
          <p:cNvSpPr txBox="1"/>
          <p:nvPr/>
        </p:nvSpPr>
        <p:spPr>
          <a:xfrm>
            <a:off x="2187450" y="302125"/>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¡NO OLVIDEMOS!</a:t>
            </a:r>
            <a:endParaRPr i="1" sz="3000">
              <a:latin typeface="Anton"/>
              <a:ea typeface="Anton"/>
              <a:cs typeface="Anton"/>
              <a:sym typeface="Anton"/>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77"/>
          <p:cNvSpPr txBox="1"/>
          <p:nvPr/>
        </p:nvSpPr>
        <p:spPr>
          <a:xfrm>
            <a:off x="399800" y="1078400"/>
            <a:ext cx="8326200" cy="173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chemeClr val="lt1"/>
                </a:highlight>
                <a:latin typeface="Helvetica Neue Light"/>
                <a:ea typeface="Helvetica Neue Light"/>
                <a:cs typeface="Helvetica Neue Light"/>
                <a:sym typeface="Helvetica Neue Light"/>
              </a:rPr>
              <a:t>A medida que nuestra aplicación va creciendo y tenemos componentes más grandes que manejan distintos eventos, JSX nos va a ayudar mucho a agilizar y organizar</a:t>
            </a:r>
            <a:r>
              <a:rPr lang="es-419" sz="2000">
                <a:solidFill>
                  <a:schemeClr val="dk1"/>
                </a:solidFill>
                <a:highlight>
                  <a:schemeClr val="lt1"/>
                </a:highlight>
                <a:latin typeface="Helvetica Neue Light"/>
                <a:ea typeface="Helvetica Neue Light"/>
                <a:cs typeface="Helvetica Neue Light"/>
                <a:sym typeface="Helvetica Neue Light"/>
              </a:rPr>
              <a:t> nuestros desarrollo de componentes.</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521" name="Google Shape;521;p77"/>
          <p:cNvPicPr preferRelativeResize="0"/>
          <p:nvPr/>
        </p:nvPicPr>
        <p:blipFill>
          <a:blip r:embed="rId3">
            <a:alphaModFix/>
          </a:blip>
          <a:stretch>
            <a:fillRect/>
          </a:stretch>
        </p:blipFill>
        <p:spPr>
          <a:xfrm>
            <a:off x="3252562" y="3054125"/>
            <a:ext cx="2615050" cy="1092750"/>
          </a:xfrm>
          <a:prstGeom prst="rect">
            <a:avLst/>
          </a:prstGeom>
          <a:noFill/>
          <a:ln>
            <a:noFill/>
          </a:ln>
        </p:spPr>
      </p:pic>
      <p:pic>
        <p:nvPicPr>
          <p:cNvPr id="522" name="Google Shape;522;p77"/>
          <p:cNvPicPr preferRelativeResize="0"/>
          <p:nvPr/>
        </p:nvPicPr>
        <p:blipFill>
          <a:blip r:embed="rId4">
            <a:alphaModFix/>
          </a:blip>
          <a:stretch>
            <a:fillRect/>
          </a:stretch>
        </p:blipFill>
        <p:spPr>
          <a:xfrm>
            <a:off x="751687" y="2917550"/>
            <a:ext cx="1571100" cy="1365900"/>
          </a:xfrm>
          <a:prstGeom prst="rect">
            <a:avLst/>
          </a:prstGeom>
          <a:noFill/>
          <a:ln>
            <a:noFill/>
          </a:ln>
        </p:spPr>
      </p:pic>
      <p:pic>
        <p:nvPicPr>
          <p:cNvPr id="523" name="Google Shape;523;p77"/>
          <p:cNvPicPr preferRelativeResize="0"/>
          <p:nvPr/>
        </p:nvPicPr>
        <p:blipFill>
          <a:blip r:embed="rId5">
            <a:alphaModFix/>
          </a:blip>
          <a:stretch>
            <a:fillRect/>
          </a:stretch>
        </p:blipFill>
        <p:spPr>
          <a:xfrm>
            <a:off x="6723712" y="2766200"/>
            <a:ext cx="1668600" cy="1668600"/>
          </a:xfrm>
          <a:prstGeom prst="rect">
            <a:avLst/>
          </a:prstGeom>
          <a:noFill/>
          <a:ln>
            <a:noFill/>
          </a:ln>
        </p:spPr>
      </p:pic>
      <p:pic>
        <p:nvPicPr>
          <p:cNvPr id="524" name="Google Shape;524;p77"/>
          <p:cNvPicPr preferRelativeResize="0"/>
          <p:nvPr/>
        </p:nvPicPr>
        <p:blipFill>
          <a:blip r:embed="rId6">
            <a:alphaModFix/>
          </a:blip>
          <a:stretch>
            <a:fillRect/>
          </a:stretch>
        </p:blipFill>
        <p:spPr>
          <a:xfrm>
            <a:off x="2509759" y="3323750"/>
            <a:ext cx="555824" cy="553500"/>
          </a:xfrm>
          <a:prstGeom prst="rect">
            <a:avLst/>
          </a:prstGeom>
          <a:noFill/>
          <a:ln>
            <a:noFill/>
          </a:ln>
        </p:spPr>
      </p:pic>
      <p:pic>
        <p:nvPicPr>
          <p:cNvPr id="525" name="Google Shape;525;p77"/>
          <p:cNvPicPr preferRelativeResize="0"/>
          <p:nvPr/>
        </p:nvPicPr>
        <p:blipFill>
          <a:blip r:embed="rId6">
            <a:alphaModFix/>
          </a:blip>
          <a:stretch>
            <a:fillRect/>
          </a:stretch>
        </p:blipFill>
        <p:spPr>
          <a:xfrm>
            <a:off x="6054609" y="3323750"/>
            <a:ext cx="555824" cy="55350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78"/>
          <p:cNvSpPr txBox="1"/>
          <p:nvPr/>
        </p:nvSpPr>
        <p:spPr>
          <a:xfrm>
            <a:off x="399800" y="787025"/>
            <a:ext cx="8326200" cy="2437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chemeClr val="lt1"/>
                </a:highlight>
                <a:latin typeface="Helvetica Neue Light"/>
                <a:ea typeface="Helvetica Neue Light"/>
                <a:cs typeface="Helvetica Neue Light"/>
                <a:sym typeface="Helvetica Neue Light"/>
              </a:rPr>
              <a:t>Para poder utilizar JSX en nuestra aplicación, debemos tener instalado </a:t>
            </a:r>
            <a:r>
              <a:rPr b="1" lang="es-419" sz="2000">
                <a:solidFill>
                  <a:schemeClr val="dk1"/>
                </a:solidFill>
                <a:highlight>
                  <a:schemeClr val="lt1"/>
                </a:highlight>
                <a:latin typeface="Helvetica Neue"/>
                <a:ea typeface="Helvetica Neue"/>
                <a:cs typeface="Helvetica Neue"/>
                <a:sym typeface="Helvetica Neue"/>
              </a:rPr>
              <a:t>Webpack</a:t>
            </a:r>
            <a:r>
              <a:rPr lang="es-419" sz="2000">
                <a:solidFill>
                  <a:schemeClr val="dk1"/>
                </a:solidFill>
                <a:highlight>
                  <a:schemeClr val="lt1"/>
                </a:highlight>
                <a:latin typeface="Helvetica Neue Light"/>
                <a:ea typeface="Helvetica Neue Light"/>
                <a:cs typeface="Helvetica Neue Light"/>
                <a:sym typeface="Helvetica Neue Light"/>
              </a:rPr>
              <a:t> que en nuestro caso</a:t>
            </a:r>
            <a:r>
              <a:rPr lang="es-419" sz="2000">
                <a:solidFill>
                  <a:schemeClr val="dk1"/>
                </a:solidFill>
                <a:highlight>
                  <a:schemeClr val="lt1"/>
                </a:highlight>
                <a:latin typeface="Helvetica Neue Light"/>
                <a:ea typeface="Helvetica Neue Light"/>
                <a:cs typeface="Helvetica Neue Light"/>
                <a:sym typeface="Helvetica Neue Light"/>
              </a:rPr>
              <a:t> </a:t>
            </a:r>
            <a:r>
              <a:rPr lang="es-419" sz="2000">
                <a:solidFill>
                  <a:schemeClr val="dk1"/>
                </a:solidFill>
                <a:highlight>
                  <a:schemeClr val="lt1"/>
                </a:highlight>
                <a:latin typeface="Helvetica Neue Light"/>
                <a:ea typeface="Helvetica Neue Light"/>
                <a:cs typeface="Helvetica Neue Light"/>
                <a:sym typeface="Helvetica Neue Light"/>
              </a:rPr>
              <a:t>viene incluido con </a:t>
            </a:r>
            <a:r>
              <a:rPr b="1" lang="es-419" sz="2000">
                <a:solidFill>
                  <a:schemeClr val="dk1"/>
                </a:solidFill>
                <a:highlight>
                  <a:schemeClr val="lt1"/>
                </a:highlight>
                <a:latin typeface="Helvetica Neue"/>
                <a:ea typeface="Helvetica Neue"/>
                <a:cs typeface="Helvetica Neue"/>
                <a:sym typeface="Helvetica Neue"/>
              </a:rPr>
              <a:t>create-react-app</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p:txBody>
      </p:sp>
      <p:pic>
        <p:nvPicPr>
          <p:cNvPr id="531" name="Google Shape;531;p78"/>
          <p:cNvPicPr preferRelativeResize="0"/>
          <p:nvPr/>
        </p:nvPicPr>
        <p:blipFill>
          <a:blip r:embed="rId3">
            <a:alphaModFix/>
          </a:blip>
          <a:stretch>
            <a:fillRect/>
          </a:stretch>
        </p:blipFill>
        <p:spPr>
          <a:xfrm>
            <a:off x="3252562" y="3054125"/>
            <a:ext cx="2615050" cy="1092750"/>
          </a:xfrm>
          <a:prstGeom prst="rect">
            <a:avLst/>
          </a:prstGeom>
          <a:noFill/>
          <a:ln>
            <a:noFill/>
          </a:ln>
        </p:spPr>
      </p:pic>
      <p:pic>
        <p:nvPicPr>
          <p:cNvPr id="532" name="Google Shape;532;p78"/>
          <p:cNvPicPr preferRelativeResize="0"/>
          <p:nvPr/>
        </p:nvPicPr>
        <p:blipFill>
          <a:blip r:embed="rId4">
            <a:alphaModFix/>
          </a:blip>
          <a:stretch>
            <a:fillRect/>
          </a:stretch>
        </p:blipFill>
        <p:spPr>
          <a:xfrm>
            <a:off x="751687" y="2917550"/>
            <a:ext cx="1571100" cy="1365900"/>
          </a:xfrm>
          <a:prstGeom prst="rect">
            <a:avLst/>
          </a:prstGeom>
          <a:noFill/>
          <a:ln>
            <a:noFill/>
          </a:ln>
        </p:spPr>
      </p:pic>
      <p:pic>
        <p:nvPicPr>
          <p:cNvPr id="533" name="Google Shape;533;p78"/>
          <p:cNvPicPr preferRelativeResize="0"/>
          <p:nvPr/>
        </p:nvPicPr>
        <p:blipFill>
          <a:blip r:embed="rId5">
            <a:alphaModFix/>
          </a:blip>
          <a:stretch>
            <a:fillRect/>
          </a:stretch>
        </p:blipFill>
        <p:spPr>
          <a:xfrm>
            <a:off x="6723712" y="2766200"/>
            <a:ext cx="1668600" cy="1668600"/>
          </a:xfrm>
          <a:prstGeom prst="rect">
            <a:avLst/>
          </a:prstGeom>
          <a:noFill/>
          <a:ln>
            <a:noFill/>
          </a:ln>
        </p:spPr>
      </p:pic>
      <p:pic>
        <p:nvPicPr>
          <p:cNvPr id="534" name="Google Shape;534;p78"/>
          <p:cNvPicPr preferRelativeResize="0"/>
          <p:nvPr/>
        </p:nvPicPr>
        <p:blipFill>
          <a:blip r:embed="rId6">
            <a:alphaModFix/>
          </a:blip>
          <a:stretch>
            <a:fillRect/>
          </a:stretch>
        </p:blipFill>
        <p:spPr>
          <a:xfrm>
            <a:off x="2509759" y="3323750"/>
            <a:ext cx="555824" cy="553500"/>
          </a:xfrm>
          <a:prstGeom prst="rect">
            <a:avLst/>
          </a:prstGeom>
          <a:noFill/>
          <a:ln>
            <a:noFill/>
          </a:ln>
        </p:spPr>
      </p:pic>
      <p:pic>
        <p:nvPicPr>
          <p:cNvPr id="535" name="Google Shape;535;p78"/>
          <p:cNvPicPr preferRelativeResize="0"/>
          <p:nvPr/>
        </p:nvPicPr>
        <p:blipFill>
          <a:blip r:embed="rId6">
            <a:alphaModFix/>
          </a:blip>
          <a:stretch>
            <a:fillRect/>
          </a:stretch>
        </p:blipFill>
        <p:spPr>
          <a:xfrm>
            <a:off x="6054609" y="3323750"/>
            <a:ext cx="555824" cy="5535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79"/>
          <p:cNvSpPr txBox="1"/>
          <p:nvPr/>
        </p:nvSpPr>
        <p:spPr>
          <a:xfrm>
            <a:off x="1443000" y="2520825"/>
            <a:ext cx="62580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i="1" lang="es-419" sz="4000">
                <a:latin typeface="Anton"/>
                <a:ea typeface="Anton"/>
                <a:cs typeface="Anton"/>
                <a:sym typeface="Anton"/>
              </a:rPr>
              <a:t>MENÚ E-COMMERCE</a:t>
            </a:r>
            <a:endParaRPr b="0" i="1" sz="4000" u="none" cap="none" strike="noStrike">
              <a:solidFill>
                <a:srgbClr val="000000"/>
              </a:solidFill>
              <a:latin typeface="Anton"/>
              <a:ea typeface="Anton"/>
              <a:cs typeface="Anton"/>
              <a:sym typeface="Anton"/>
            </a:endParaRPr>
          </a:p>
        </p:txBody>
      </p:sp>
      <p:sp>
        <p:nvSpPr>
          <p:cNvPr id="541" name="Google Shape;541;p79"/>
          <p:cNvSpPr txBox="1"/>
          <p:nvPr/>
        </p:nvSpPr>
        <p:spPr>
          <a:xfrm>
            <a:off x="938100" y="3509925"/>
            <a:ext cx="7267800" cy="884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lang="es-419" sz="2000">
                <a:solidFill>
                  <a:schemeClr val="dk1"/>
                </a:solidFill>
                <a:highlight>
                  <a:schemeClr val="lt1"/>
                </a:highlight>
                <a:latin typeface="Helvetica Neue Light"/>
                <a:ea typeface="Helvetica Neue Light"/>
                <a:cs typeface="Helvetica Neue Light"/>
                <a:sym typeface="Helvetica Neue Light"/>
              </a:rPr>
              <a:t>Crea una carpeta dentro de src llamada “components”, que contenga a NavBar.js, para crear una barra de menú simple.</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marR="0" rtl="0" algn="ctr">
              <a:lnSpc>
                <a:spcPct val="115000"/>
              </a:lnSpc>
              <a:spcBef>
                <a:spcPts val="0"/>
              </a:spcBef>
              <a:spcAft>
                <a:spcPts val="0"/>
              </a:spcAft>
              <a:buClr>
                <a:srgbClr val="000000"/>
              </a:buClr>
              <a:buSzPts val="2000"/>
              <a:buFont typeface="Arial"/>
              <a:buNone/>
            </a:pPr>
            <a:r>
              <a:t/>
            </a:r>
            <a:endParaRPr b="0" i="0" sz="2000" u="none" cap="none" strike="noStrike">
              <a:solidFill>
                <a:schemeClr val="dk1"/>
              </a:solidFill>
              <a:highlight>
                <a:schemeClr val="lt1"/>
              </a:highlight>
              <a:latin typeface="Helvetica Neue Light"/>
              <a:ea typeface="Helvetica Neue Light"/>
              <a:cs typeface="Helvetica Neue Light"/>
              <a:sym typeface="Helvetica Neue Light"/>
            </a:endParaRPr>
          </a:p>
        </p:txBody>
      </p:sp>
      <p:pic>
        <p:nvPicPr>
          <p:cNvPr id="542" name="Google Shape;542;p7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543" name="Google Shape;543;p79"/>
          <p:cNvPicPr preferRelativeResize="0"/>
          <p:nvPr/>
        </p:nvPicPr>
        <p:blipFill rotWithShape="1">
          <a:blip r:embed="rId4">
            <a:alphaModFix/>
          </a:blip>
          <a:srcRect b="0" l="0" r="0" t="0"/>
          <a:stretch/>
        </p:blipFill>
        <p:spPr>
          <a:xfrm>
            <a:off x="3882275" y="886224"/>
            <a:ext cx="1379450" cy="1379450"/>
          </a:xfrm>
          <a:prstGeom prst="rect">
            <a:avLst/>
          </a:prstGeom>
          <a:noFill/>
          <a:ln>
            <a:noFill/>
          </a:ln>
        </p:spPr>
      </p:pic>
      <p:sp>
        <p:nvSpPr>
          <p:cNvPr id="544" name="Google Shape;544;p79"/>
          <p:cNvSpPr/>
          <p:nvPr/>
        </p:nvSpPr>
        <p:spPr>
          <a:xfrm>
            <a:off x="4879825" y="886225"/>
            <a:ext cx="381900" cy="381900"/>
          </a:xfrm>
          <a:prstGeom prst="ellipse">
            <a:avLst/>
          </a:prstGeom>
          <a:solidFill>
            <a:srgbClr val="22222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419">
                <a:solidFill>
                  <a:srgbClr val="FFFFFF"/>
                </a:solidFill>
                <a:latin typeface="Helvetica Neue"/>
                <a:ea typeface="Helvetica Neue"/>
                <a:cs typeface="Helvetica Neue"/>
                <a:sym typeface="Helvetica Neue"/>
              </a:rPr>
              <a:t>2</a:t>
            </a:r>
            <a:endParaRPr b="1" i="0" sz="1400" u="none" cap="none" strike="noStrike">
              <a:solidFill>
                <a:srgbClr val="FFFFFF"/>
              </a:solidFill>
              <a:latin typeface="Helvetica Neue"/>
              <a:ea typeface="Helvetica Neue"/>
              <a:cs typeface="Helvetica Neue"/>
              <a:sym typeface="Helvetica Neue"/>
            </a:endParaRPr>
          </a:p>
        </p:txBody>
      </p:sp>
      <p:pic>
        <p:nvPicPr>
          <p:cNvPr id="545" name="Google Shape;545;p79"/>
          <p:cNvPicPr preferRelativeResize="0"/>
          <p:nvPr/>
        </p:nvPicPr>
        <p:blipFill rotWithShape="1">
          <a:blip r:embed="rId5">
            <a:alphaModFix/>
          </a:blip>
          <a:srcRect b="0" l="0" r="0" t="0"/>
          <a:stretch/>
        </p:blipFill>
        <p:spPr>
          <a:xfrm>
            <a:off x="7344112" y="130900"/>
            <a:ext cx="1634174" cy="63985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graphicFrame>
        <p:nvGraphicFramePr>
          <p:cNvPr id="550" name="Google Shape;550;p80"/>
          <p:cNvGraphicFramePr/>
          <p:nvPr/>
        </p:nvGraphicFramePr>
        <p:xfrm>
          <a:off x="153263" y="344100"/>
          <a:ext cx="3000000" cy="3000000"/>
        </p:xfrm>
        <a:graphic>
          <a:graphicData uri="http://schemas.openxmlformats.org/drawingml/2006/table">
            <a:tbl>
              <a:tblPr>
                <a:noFill/>
                <a:tableStyleId>{01E7ED39-9C1E-4282-B45B-690B7DE0387D}</a:tableStyleId>
              </a:tblPr>
              <a:tblGrid>
                <a:gridCol w="2945825"/>
                <a:gridCol w="3822275"/>
                <a:gridCol w="2069375"/>
              </a:tblGrid>
              <a:tr h="734725">
                <a:tc gridSpan="3">
                  <a:txBody>
                    <a:bodyPr/>
                    <a:lstStyle/>
                    <a:p>
                      <a:pPr indent="0" lvl="0" marL="0" marR="0" rtl="0" algn="l">
                        <a:lnSpc>
                          <a:spcPct val="100000"/>
                        </a:lnSpc>
                        <a:spcBef>
                          <a:spcPts val="0"/>
                        </a:spcBef>
                        <a:spcAft>
                          <a:spcPts val="0"/>
                        </a:spcAft>
                        <a:buClr>
                          <a:srgbClr val="000000"/>
                        </a:buClr>
                        <a:buSzPts val="2400"/>
                        <a:buFont typeface="Arial"/>
                        <a:buNone/>
                      </a:pPr>
                      <a:r>
                        <a:rPr i="1" lang="es-419" sz="2400">
                          <a:solidFill>
                            <a:schemeClr val="dk1"/>
                          </a:solidFill>
                          <a:latin typeface="Anton"/>
                          <a:ea typeface="Anton"/>
                          <a:cs typeface="Anton"/>
                          <a:sym typeface="Anton"/>
                        </a:rPr>
                        <a:t>MENÚ E-COMMERCE</a:t>
                      </a:r>
                      <a:endParaRPr i="1" sz="2400">
                        <a:solidFill>
                          <a:schemeClr val="dk1"/>
                        </a:solidFill>
                        <a:latin typeface="Anton"/>
                        <a:ea typeface="Anton"/>
                        <a:cs typeface="Anton"/>
                        <a:sym typeface="Anton"/>
                      </a:endParaRPr>
                    </a:p>
                  </a:txBody>
                  <a:tcPr marT="162000"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EFAB"/>
                    </a:solidFill>
                  </a:tcPr>
                </a:tc>
                <a:tc hMerge="1"/>
                <a:tc hMerge="1"/>
              </a:tr>
              <a:tr h="825350">
                <a:tc gridSpan="2">
                  <a:txBody>
                    <a:bodyPr/>
                    <a:lstStyle/>
                    <a:p>
                      <a:pPr indent="0" lvl="0" marL="0" marR="0" rtl="0" algn="l">
                        <a:lnSpc>
                          <a:spcPct val="100000"/>
                        </a:lnSpc>
                        <a:spcBef>
                          <a:spcPts val="0"/>
                        </a:spcBef>
                        <a:spcAft>
                          <a:spcPts val="0"/>
                        </a:spcAft>
                        <a:buClr>
                          <a:srgbClr val="000000"/>
                        </a:buClr>
                        <a:buSzPts val="1600"/>
                        <a:buFont typeface="Arial"/>
                        <a:buNone/>
                      </a:pPr>
                      <a:r>
                        <a:rPr b="1" lang="es-419" sz="1600" u="none" cap="none" strike="noStrike">
                          <a:latin typeface="Helvetica Neue"/>
                          <a:ea typeface="Helvetica Neue"/>
                          <a:cs typeface="Helvetica Neue"/>
                          <a:sym typeface="Helvetica Neue"/>
                        </a:rPr>
                        <a:t>Formato: </a:t>
                      </a:r>
                      <a:r>
                        <a:rPr lang="es-419" sz="1600">
                          <a:solidFill>
                            <a:schemeClr val="dk1"/>
                          </a:solidFill>
                          <a:latin typeface="Helvetica Neue Light"/>
                          <a:ea typeface="Helvetica Neue Light"/>
                          <a:cs typeface="Helvetica Neue Light"/>
                          <a:sym typeface="Helvetica Neue Light"/>
                        </a:rPr>
                        <a:t>link al último commit de tu repositorio en Github</a:t>
                      </a:r>
                      <a:r>
                        <a:rPr lang="es-419" sz="1600" u="none" cap="none" strike="noStrike">
                          <a:solidFill>
                            <a:schemeClr val="dk1"/>
                          </a:solidFill>
                          <a:latin typeface="Helvetica Neue Light"/>
                          <a:ea typeface="Helvetica Neue Light"/>
                          <a:cs typeface="Helvetica Neue Light"/>
                          <a:sym typeface="Helvetica Neue Light"/>
                        </a:rPr>
                        <a:t>. </a:t>
                      </a:r>
                      <a:r>
                        <a:rPr lang="es-419" sz="1600">
                          <a:solidFill>
                            <a:schemeClr val="dk1"/>
                          </a:solidFill>
                          <a:latin typeface="Helvetica Neue Light"/>
                          <a:ea typeface="Helvetica Neue Light"/>
                          <a:cs typeface="Helvetica Neue Light"/>
                          <a:sym typeface="Helvetica Neue Light"/>
                        </a:rPr>
                        <a:t>D</a:t>
                      </a:r>
                      <a:r>
                        <a:rPr lang="es-419" sz="1600" u="none" cap="none" strike="noStrike">
                          <a:solidFill>
                            <a:schemeClr val="dk1"/>
                          </a:solidFill>
                          <a:latin typeface="Helvetica Neue Light"/>
                          <a:ea typeface="Helvetica Neue Light"/>
                          <a:cs typeface="Helvetica Neue Light"/>
                          <a:sym typeface="Helvetica Neue Light"/>
                        </a:rPr>
                        <a:t>ebe tener el nombre </a:t>
                      </a:r>
                      <a:r>
                        <a:rPr lang="es-419" sz="1600" u="none" cap="none" strike="noStrike">
                          <a:solidFill>
                            <a:schemeClr val="dk1"/>
                          </a:solidFill>
                          <a:highlight>
                            <a:srgbClr val="A6FFCA"/>
                          </a:highlight>
                          <a:latin typeface="Helvetica Neue Light"/>
                          <a:ea typeface="Helvetica Neue Light"/>
                          <a:cs typeface="Helvetica Neue Light"/>
                          <a:sym typeface="Helvetica Neue Light"/>
                        </a:rPr>
                        <a:t>“Idea+Apellido”</a:t>
                      </a:r>
                      <a:r>
                        <a:rPr lang="es-419" sz="1600" u="none" cap="none" strike="noStrike">
                          <a:solidFill>
                            <a:schemeClr val="dk1"/>
                          </a:solidFill>
                          <a:latin typeface="Helvetica Neue Light"/>
                          <a:ea typeface="Helvetica Neue Light"/>
                          <a:cs typeface="Helvetica Neue Light"/>
                          <a:sym typeface="Helvetica Neue Light"/>
                        </a:rPr>
                        <a:t>. </a:t>
                      </a:r>
                      <a:endParaRPr sz="1600" u="none" cap="none" strike="noStrike">
                        <a:latin typeface="Helvetica Neue Light"/>
                        <a:ea typeface="Helvetica Neue Light"/>
                        <a:cs typeface="Helvetica Neue Light"/>
                        <a:sym typeface="Helvetica Neue Light"/>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500"/>
                        <a:buFont typeface="Arial"/>
                        <a:buNone/>
                      </a:pPr>
                      <a:r>
                        <a:t/>
                      </a:r>
                      <a:endParaRPr sz="1500" u="none" cap="none" strike="noStrike">
                        <a:latin typeface="Helvetica Neue"/>
                        <a:ea typeface="Helvetica Neue"/>
                        <a:cs typeface="Helvetica Neue"/>
                        <a:sym typeface="Helvetica Neue"/>
                      </a:endParaRPr>
                    </a:p>
                  </a:txBody>
                  <a:tcPr marT="91425" marB="91425" marR="91425" marL="91425">
                    <a:lnL cap="flat" cmpd="sng" w="9525">
                      <a:solidFill>
                        <a:srgbClr val="000000"/>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2411750">
                <a:tc gridSpan="3">
                  <a:txBody>
                    <a:bodyPr/>
                    <a:lstStyle/>
                    <a:p>
                      <a:pPr indent="0" lvl="0" marL="0" marR="0" rtl="0" algn="l">
                        <a:lnSpc>
                          <a:spcPct val="100000"/>
                        </a:lnSpc>
                        <a:spcBef>
                          <a:spcPts val="0"/>
                        </a:spcBef>
                        <a:spcAft>
                          <a:spcPts val="0"/>
                        </a:spcAft>
                        <a:buClr>
                          <a:srgbClr val="000000"/>
                        </a:buClr>
                        <a:buSzPts val="200"/>
                        <a:buFont typeface="Arial"/>
                        <a:buNone/>
                      </a:pPr>
                      <a:br>
                        <a:rPr b="1" lang="es-419" sz="200" u="none" cap="none" strike="noStrike">
                          <a:solidFill>
                            <a:srgbClr val="4D5156"/>
                          </a:solidFill>
                        </a:rPr>
                      </a:br>
                      <a:r>
                        <a:rPr b="1" lang="es-419" sz="1700" u="none" cap="none" strike="noStrike"/>
                        <a:t>&gt;&gt;</a:t>
                      </a:r>
                      <a:r>
                        <a:rPr b="1" lang="es-419" sz="1700" u="none" cap="none" strike="noStrike">
                          <a:solidFill>
                            <a:srgbClr val="4D5156"/>
                          </a:solidFill>
                        </a:rPr>
                        <a:t> </a:t>
                      </a:r>
                      <a:r>
                        <a:rPr b="1" lang="es-419" sz="1700" u="none" cap="none" strike="noStrike">
                          <a:latin typeface="Helvetica Neue"/>
                          <a:ea typeface="Helvetica Neue"/>
                          <a:cs typeface="Helvetica Neue"/>
                          <a:sym typeface="Helvetica Neue"/>
                        </a:rPr>
                        <a:t>Consigna:</a:t>
                      </a:r>
                      <a:r>
                        <a:rPr lang="es-419" sz="1700" u="none" cap="none" strike="noStrike">
                          <a:latin typeface="Helvetica Neue Light"/>
                          <a:ea typeface="Helvetica Neue Light"/>
                          <a:cs typeface="Helvetica Neue Light"/>
                          <a:sym typeface="Helvetica Neue Light"/>
                        </a:rPr>
                        <a:t> </a:t>
                      </a:r>
                      <a:r>
                        <a:rPr lang="es-419" sz="1700">
                          <a:solidFill>
                            <a:schemeClr val="dk1"/>
                          </a:solidFill>
                          <a:latin typeface="Helvetica Neue Light"/>
                          <a:ea typeface="Helvetica Neue Light"/>
                          <a:cs typeface="Helvetica Neue Light"/>
                          <a:sym typeface="Helvetica Neue Light"/>
                        </a:rPr>
                        <a:t>en el directorio de tu proyecto, crea una carpeta dentro de src llamada “components”, que contenga </a:t>
                      </a:r>
                      <a:r>
                        <a:rPr lang="es-419" sz="1700">
                          <a:solidFill>
                            <a:schemeClr val="dk1"/>
                          </a:solidFill>
                          <a:latin typeface="Helvetica Neue Light"/>
                          <a:ea typeface="Helvetica Neue Light"/>
                          <a:cs typeface="Helvetica Neue Light"/>
                          <a:sym typeface="Helvetica Neue Light"/>
                        </a:rPr>
                        <a:t>a </a:t>
                      </a:r>
                      <a:r>
                        <a:rPr lang="es-419" sz="1700">
                          <a:solidFill>
                            <a:schemeClr val="dk1"/>
                          </a:solidFill>
                          <a:latin typeface="Helvetica Neue Light"/>
                          <a:ea typeface="Helvetica Neue Light"/>
                          <a:cs typeface="Helvetica Neue Light"/>
                          <a:sym typeface="Helvetica Neue Light"/>
                        </a:rPr>
                        <a:t>NavBar.js para crear una barra de menú simple.</a:t>
                      </a:r>
                      <a:endParaRPr b="1" sz="1600" u="none" cap="none" strike="noStrike">
                        <a:solidFill>
                          <a:schemeClr val="dk1"/>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700"/>
                        <a:buFont typeface="Arial"/>
                        <a:buNone/>
                      </a:pPr>
                      <a:r>
                        <a:rPr b="1" lang="es-419" sz="1700" u="none" cap="none" strike="noStrike"/>
                        <a:t>&gt;&gt;</a:t>
                      </a:r>
                      <a:r>
                        <a:rPr b="1" lang="es-419" sz="1600" u="none" cap="none" strike="noStrike">
                          <a:solidFill>
                            <a:schemeClr val="dk1"/>
                          </a:solidFill>
                          <a:latin typeface="Helvetica Neue"/>
                          <a:ea typeface="Helvetica Neue"/>
                          <a:cs typeface="Helvetica Neue"/>
                          <a:sym typeface="Helvetica Neue"/>
                        </a:rPr>
                        <a:t>Aspectos a incluir en el entregable:</a:t>
                      </a:r>
                      <a:endParaRPr b="1" sz="1600" u="none" cap="none" strike="noStrike">
                        <a:solidFill>
                          <a:schemeClr val="dk1"/>
                        </a:solidFill>
                        <a:latin typeface="Helvetica Neue"/>
                        <a:ea typeface="Helvetica Neue"/>
                        <a:cs typeface="Helvetica Neue"/>
                        <a:sym typeface="Helvetica Neue"/>
                      </a:endParaRPr>
                    </a:p>
                    <a:p>
                      <a:pPr indent="0" lvl="0" marL="457200" marR="0" rtl="0" algn="l">
                        <a:lnSpc>
                          <a:spcPct val="100000"/>
                        </a:lnSpc>
                        <a:spcBef>
                          <a:spcPts val="0"/>
                        </a:spcBef>
                        <a:spcAft>
                          <a:spcPts val="0"/>
                        </a:spcAft>
                        <a:buClr>
                          <a:srgbClr val="000000"/>
                        </a:buClr>
                        <a:buSzPts val="1600"/>
                        <a:buFont typeface="Arial"/>
                        <a:buNone/>
                      </a:pPr>
                      <a:r>
                        <a:rPr lang="es-419" sz="1600">
                          <a:solidFill>
                            <a:schemeClr val="dk1"/>
                          </a:solidFill>
                          <a:latin typeface="Helvetica Neue Light"/>
                          <a:ea typeface="Helvetica Neue Light"/>
                          <a:cs typeface="Helvetica Neue Light"/>
                          <a:sym typeface="Helvetica Neue Light"/>
                        </a:rPr>
                        <a:t>Crea una carpeta dentro de src llamada components que contenga a NavBar.js para crear una barra de menú simple, que tenga:</a:t>
                      </a:r>
                      <a:endParaRPr sz="1600">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rPr lang="es-419" sz="1600">
                          <a:solidFill>
                            <a:schemeClr val="dk1"/>
                          </a:solidFill>
                          <a:latin typeface="Helvetica Neue Light"/>
                          <a:ea typeface="Helvetica Neue Light"/>
                          <a:cs typeface="Helvetica Neue Light"/>
                          <a:sym typeface="Helvetica Neue Light"/>
                        </a:rPr>
                        <a:t>Brand (título/nombre de la tienda)</a:t>
                      </a:r>
                      <a:endParaRPr sz="1600">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rPr lang="es-419" sz="1600">
                          <a:solidFill>
                            <a:schemeClr val="dk1"/>
                          </a:solidFill>
                          <a:latin typeface="Helvetica Neue Light"/>
                          <a:ea typeface="Helvetica Neue Light"/>
                          <a:cs typeface="Helvetica Neue Light"/>
                          <a:sym typeface="Helvetica Neue Light"/>
                        </a:rPr>
                        <a:t>Un listado de categorías clickeables</a:t>
                      </a:r>
                      <a:endParaRPr sz="1600">
                        <a:solidFill>
                          <a:schemeClr val="dk1"/>
                        </a:solidFill>
                        <a:latin typeface="Helvetica Neue Light"/>
                        <a:ea typeface="Helvetica Neue Light"/>
                        <a:cs typeface="Helvetica Neue Light"/>
                        <a:sym typeface="Helvetica Neue Light"/>
                      </a:endParaRPr>
                    </a:p>
                    <a:p>
                      <a:pPr indent="0" lvl="0" marL="457200" marR="0" rtl="0" algn="l">
                        <a:lnSpc>
                          <a:spcPct val="100000"/>
                        </a:lnSpc>
                        <a:spcBef>
                          <a:spcPts val="0"/>
                        </a:spcBef>
                        <a:spcAft>
                          <a:spcPts val="0"/>
                        </a:spcAft>
                        <a:buClr>
                          <a:srgbClr val="000000"/>
                        </a:buClr>
                        <a:buSzPts val="1600"/>
                        <a:buFont typeface="Arial"/>
                        <a:buNone/>
                      </a:pPr>
                      <a:r>
                        <a:rPr lang="es-419" sz="1600">
                          <a:solidFill>
                            <a:schemeClr val="dk1"/>
                          </a:solidFill>
                          <a:latin typeface="Helvetica Neue Light"/>
                          <a:ea typeface="Helvetica Neue Light"/>
                          <a:cs typeface="Helvetica Neue Light"/>
                          <a:sym typeface="Helvetica Neue Light"/>
                        </a:rPr>
                        <a:t>Incorpora alguna librería de estilos con bootstrap/materialize u otro de tu preferencia (opcional).</a:t>
                      </a:r>
                      <a:endParaRPr sz="1600">
                        <a:solidFill>
                          <a:schemeClr val="dk1"/>
                        </a:solidFill>
                        <a:latin typeface="Helvetica Neue Light"/>
                        <a:ea typeface="Helvetica Neue Light"/>
                        <a:cs typeface="Helvetica Neue Light"/>
                        <a:sym typeface="Helvetica Neue Light"/>
                      </a:endParaRPr>
                    </a:p>
                    <a:p>
                      <a:pPr indent="0" lvl="0" marL="0" marR="0" rtl="0" algn="l">
                        <a:lnSpc>
                          <a:spcPct val="100000"/>
                        </a:lnSpc>
                        <a:spcBef>
                          <a:spcPts val="0"/>
                        </a:spcBef>
                        <a:spcAft>
                          <a:spcPts val="0"/>
                        </a:spcAft>
                        <a:buClr>
                          <a:schemeClr val="dk1"/>
                        </a:buClr>
                        <a:buSzPts val="1100"/>
                        <a:buFont typeface="Arial"/>
                        <a:buNone/>
                      </a:pPr>
                      <a:r>
                        <a:t/>
                      </a:r>
                      <a:endParaRPr sz="1600" u="none" cap="none" strike="noStrike">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bl>
          </a:graphicData>
        </a:graphic>
      </p:graphicFrame>
      <p:pic>
        <p:nvPicPr>
          <p:cNvPr id="551" name="Google Shape;551;p8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552" name="Google Shape;552;p80"/>
          <p:cNvPicPr preferRelativeResize="0"/>
          <p:nvPr/>
        </p:nvPicPr>
        <p:blipFill rotWithShape="1">
          <a:blip r:embed="rId4">
            <a:alphaModFix/>
          </a:blip>
          <a:srcRect b="0" l="0" r="0" t="0"/>
          <a:stretch/>
        </p:blipFill>
        <p:spPr>
          <a:xfrm>
            <a:off x="7173537" y="1259000"/>
            <a:ext cx="1634174" cy="63985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graphicFrame>
        <p:nvGraphicFramePr>
          <p:cNvPr id="557" name="Google Shape;557;p81"/>
          <p:cNvGraphicFramePr/>
          <p:nvPr/>
        </p:nvGraphicFramePr>
        <p:xfrm>
          <a:off x="153263" y="344100"/>
          <a:ext cx="3000000" cy="3000000"/>
        </p:xfrm>
        <a:graphic>
          <a:graphicData uri="http://schemas.openxmlformats.org/drawingml/2006/table">
            <a:tbl>
              <a:tblPr>
                <a:noFill/>
                <a:tableStyleId>{D18DF347-2DE6-4753-B32F-64BBAFDA6B18}</a:tableStyleId>
              </a:tblPr>
              <a:tblGrid>
                <a:gridCol w="2945825"/>
                <a:gridCol w="3822275"/>
                <a:gridCol w="2069375"/>
              </a:tblGrid>
              <a:tr h="672975">
                <a:tc gridSpan="3">
                  <a:txBody>
                    <a:bodyPr/>
                    <a:lstStyle/>
                    <a:p>
                      <a:pPr indent="0" lvl="0" marL="0" rtl="0" algn="l">
                        <a:spcBef>
                          <a:spcPts val="0"/>
                        </a:spcBef>
                        <a:spcAft>
                          <a:spcPts val="0"/>
                        </a:spcAft>
                        <a:buNone/>
                      </a:pPr>
                      <a:r>
                        <a:rPr i="1" lang="es-419" sz="2400">
                          <a:latin typeface="Anton"/>
                          <a:ea typeface="Anton"/>
                          <a:cs typeface="Anton"/>
                          <a:sym typeface="Anton"/>
                        </a:rPr>
                        <a:t>MENÚ E-COMMERCE</a:t>
                      </a:r>
                      <a:endParaRPr sz="2400"/>
                    </a:p>
                  </a:txBody>
                  <a:tcPr marT="162000"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EFAB"/>
                    </a:solidFill>
                  </a:tcPr>
                </a:tc>
                <a:tc hMerge="1"/>
                <a:tc hMerge="1"/>
              </a:tr>
              <a:tr h="666925">
                <a:tc gridSpan="2">
                  <a:txBody>
                    <a:bodyPr/>
                    <a:lstStyle/>
                    <a:p>
                      <a:pPr indent="0" lvl="0" marL="0" rtl="0" algn="l">
                        <a:spcBef>
                          <a:spcPts val="0"/>
                        </a:spcBef>
                        <a:spcAft>
                          <a:spcPts val="0"/>
                        </a:spcAft>
                        <a:buNone/>
                      </a:pPr>
                      <a:r>
                        <a:rPr b="1" lang="es-419" sz="1600">
                          <a:latin typeface="Helvetica Neue"/>
                          <a:ea typeface="Helvetica Neue"/>
                          <a:cs typeface="Helvetica Neue"/>
                          <a:sym typeface="Helvetica Neue"/>
                        </a:rPr>
                        <a:t>Formato: </a:t>
                      </a:r>
                      <a:r>
                        <a:rPr lang="es-419" sz="1600">
                          <a:latin typeface="Helvetica Neue Light"/>
                          <a:ea typeface="Helvetica Neue Light"/>
                          <a:cs typeface="Helvetica Neue Light"/>
                          <a:sym typeface="Helvetica Neue Light"/>
                        </a:rPr>
                        <a:t>l</a:t>
                      </a:r>
                      <a:r>
                        <a:rPr lang="es-419" sz="1600">
                          <a:latin typeface="Helvetica Neue Light"/>
                          <a:ea typeface="Helvetica Neue Light"/>
                          <a:cs typeface="Helvetica Neue Light"/>
                          <a:sym typeface="Helvetica Neue Light"/>
                        </a:rPr>
                        <a:t>ink al último commit de tu repositorio en GitHub.</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a:txBody>
                    <a:bodyPr/>
                    <a:lstStyle/>
                    <a:p>
                      <a:pPr indent="0" lvl="0" marL="0" rtl="0" algn="ctr">
                        <a:spcBef>
                          <a:spcPts val="0"/>
                        </a:spcBef>
                        <a:spcAft>
                          <a:spcPts val="0"/>
                        </a:spcAft>
                        <a:buNone/>
                      </a:pPr>
                      <a:r>
                        <a:t/>
                      </a:r>
                      <a:endParaRPr sz="1500">
                        <a:latin typeface="Helvetica Neue"/>
                        <a:ea typeface="Helvetica Neue"/>
                        <a:cs typeface="Helvetica Neue"/>
                        <a:sym typeface="Helvetica Neue"/>
                      </a:endParaRPr>
                    </a:p>
                  </a:txBody>
                  <a:tcPr marT="91425" marB="91425" marR="91425" marL="91425">
                    <a:lnL cap="flat" cmpd="sng" w="9525">
                      <a:solidFill>
                        <a:srgbClr val="000000"/>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EEEEE"/>
                    </a:solidFill>
                  </a:tcPr>
                </a:tc>
              </a:tr>
              <a:tr h="3169450">
                <a:tc gridSpan="3">
                  <a:txBody>
                    <a:bodyPr/>
                    <a:lstStyle/>
                    <a:p>
                      <a:pPr indent="0" lvl="0" marL="0" rtl="0" algn="l">
                        <a:spcBef>
                          <a:spcPts val="0"/>
                        </a:spcBef>
                        <a:spcAft>
                          <a:spcPts val="0"/>
                        </a:spcAft>
                        <a:buNone/>
                      </a:pPr>
                      <a:br>
                        <a:rPr b="1" lang="es-419" sz="200">
                          <a:solidFill>
                            <a:srgbClr val="4D5156"/>
                          </a:solidFill>
                        </a:rPr>
                      </a:br>
                      <a:r>
                        <a:rPr b="1" lang="es-419" sz="1700"/>
                        <a:t>&gt;&gt;</a:t>
                      </a:r>
                      <a:r>
                        <a:rPr b="1" lang="es-419" sz="1700">
                          <a:solidFill>
                            <a:srgbClr val="4D5156"/>
                          </a:solidFill>
                        </a:rPr>
                        <a:t> </a:t>
                      </a:r>
                      <a:r>
                        <a:rPr b="1" lang="es-419" sz="1700">
                          <a:latin typeface="Helvetica Neue"/>
                          <a:ea typeface="Helvetica Neue"/>
                          <a:cs typeface="Helvetica Neue"/>
                          <a:sym typeface="Helvetica Neue"/>
                        </a:rPr>
                        <a:t>Ejemplo:</a:t>
                      </a:r>
                      <a:endParaRPr b="1" sz="1700">
                        <a:latin typeface="Helvetica Neue"/>
                        <a:ea typeface="Helvetica Neue"/>
                        <a:cs typeface="Helvetica Neue"/>
                        <a:sym typeface="Helvetica Neue"/>
                      </a:endParaRPr>
                    </a:p>
                    <a:p>
                      <a:pPr indent="0" lvl="0" marL="0" rtl="0" algn="l">
                        <a:lnSpc>
                          <a:spcPct val="135714"/>
                        </a:lnSpc>
                        <a:spcBef>
                          <a:spcPts val="0"/>
                        </a:spcBef>
                        <a:spcAft>
                          <a:spcPts val="0"/>
                        </a:spcAft>
                        <a:buNone/>
                      </a:pPr>
                      <a:r>
                        <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bl>
          </a:graphicData>
        </a:graphic>
      </p:graphicFrame>
      <p:pic>
        <p:nvPicPr>
          <p:cNvPr id="558" name="Google Shape;558;p81"/>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59" name="Google Shape;559;p81"/>
          <p:cNvPicPr preferRelativeResize="0"/>
          <p:nvPr/>
        </p:nvPicPr>
        <p:blipFill rotWithShape="1">
          <a:blip r:embed="rId4">
            <a:alphaModFix/>
          </a:blip>
          <a:srcRect b="0" l="0" r="0" t="0"/>
          <a:stretch/>
        </p:blipFill>
        <p:spPr>
          <a:xfrm>
            <a:off x="7173537" y="1017075"/>
            <a:ext cx="1634174" cy="639850"/>
          </a:xfrm>
          <a:prstGeom prst="rect">
            <a:avLst/>
          </a:prstGeom>
          <a:noFill/>
          <a:ln>
            <a:noFill/>
          </a:ln>
        </p:spPr>
      </p:pic>
      <p:sp>
        <p:nvSpPr>
          <p:cNvPr id="560" name="Google Shape;560;p81"/>
          <p:cNvSpPr txBox="1"/>
          <p:nvPr/>
        </p:nvSpPr>
        <p:spPr>
          <a:xfrm>
            <a:off x="1007225" y="2181749"/>
            <a:ext cx="6894300" cy="2397300"/>
          </a:xfrm>
          <a:prstGeom prst="rect">
            <a:avLst/>
          </a:prstGeom>
          <a:solidFill>
            <a:srgbClr val="191919"/>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s-419">
                <a:solidFill>
                  <a:srgbClr val="569CD6"/>
                </a:solidFill>
                <a:highlight>
                  <a:srgbClr val="1E1E1E"/>
                </a:highlight>
                <a:latin typeface="Courier New"/>
                <a:ea typeface="Courier New"/>
                <a:cs typeface="Courier New"/>
                <a:sym typeface="Courier New"/>
              </a:rPr>
              <a:t>function</a:t>
            </a:r>
            <a:r>
              <a:rPr lang="es-419">
                <a:solidFill>
                  <a:srgbClr val="D4D4D4"/>
                </a:solidFill>
                <a:highlight>
                  <a:srgbClr val="1E1E1E"/>
                </a:highlight>
                <a:latin typeface="Courier New"/>
                <a:ea typeface="Courier New"/>
                <a:cs typeface="Courier New"/>
                <a:sym typeface="Courier New"/>
              </a:rPr>
              <a:t> </a:t>
            </a:r>
            <a:r>
              <a:rPr lang="es-419">
                <a:solidFill>
                  <a:srgbClr val="DCDCAA"/>
                </a:solidFill>
                <a:highlight>
                  <a:srgbClr val="1E1E1E"/>
                </a:highlight>
                <a:latin typeface="Courier New"/>
                <a:ea typeface="Courier New"/>
                <a:cs typeface="Courier New"/>
                <a:sym typeface="Courier New"/>
              </a:rPr>
              <a:t>App</a:t>
            </a:r>
            <a:r>
              <a:rPr lang="es-419">
                <a:solidFill>
                  <a:srgbClr val="D4D4D4"/>
                </a:solidFill>
                <a:highlight>
                  <a:srgbClr val="1E1E1E"/>
                </a:highlight>
                <a:latin typeface="Courier New"/>
                <a:ea typeface="Courier New"/>
                <a:cs typeface="Courier New"/>
                <a:sym typeface="Courier New"/>
              </a:rPr>
              <a:t>() {</a:t>
            </a:r>
            <a:endParaRPr>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a:solidFill>
                  <a:srgbClr val="D4D4D4"/>
                </a:solidFill>
                <a:highlight>
                  <a:srgbClr val="1E1E1E"/>
                </a:highlight>
                <a:latin typeface="Courier New"/>
                <a:ea typeface="Courier New"/>
                <a:cs typeface="Courier New"/>
                <a:sym typeface="Courier New"/>
              </a:rPr>
              <a:t>    </a:t>
            </a:r>
            <a:r>
              <a:rPr lang="es-419">
                <a:solidFill>
                  <a:srgbClr val="C586C0"/>
                </a:solidFill>
                <a:highlight>
                  <a:srgbClr val="1E1E1E"/>
                </a:highlight>
                <a:latin typeface="Courier New"/>
                <a:ea typeface="Courier New"/>
                <a:cs typeface="Courier New"/>
                <a:sym typeface="Courier New"/>
              </a:rPr>
              <a:t>return</a:t>
            </a:r>
            <a:r>
              <a:rPr lang="es-419">
                <a:solidFill>
                  <a:srgbClr val="D4D4D4"/>
                </a:solidFill>
                <a:highlight>
                  <a:srgbClr val="1E1E1E"/>
                </a:highlight>
                <a:latin typeface="Courier New"/>
                <a:ea typeface="Courier New"/>
                <a:cs typeface="Courier New"/>
                <a:sym typeface="Courier New"/>
              </a:rPr>
              <a:t> </a:t>
            </a:r>
            <a:r>
              <a:rPr lang="es-419">
                <a:solidFill>
                  <a:srgbClr val="808080"/>
                </a:solidFill>
                <a:highlight>
                  <a:srgbClr val="1E1E1E"/>
                </a:highlight>
                <a:latin typeface="Courier New"/>
                <a:ea typeface="Courier New"/>
                <a:cs typeface="Courier New"/>
                <a:sym typeface="Courier New"/>
              </a:rPr>
              <a:t>&lt;&gt;</a:t>
            </a:r>
            <a:endParaRPr>
              <a:solidFill>
                <a:srgbClr val="808080"/>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a:solidFill>
                  <a:srgbClr val="D4D4D4"/>
                </a:solidFill>
                <a:highlight>
                  <a:srgbClr val="1E1E1E"/>
                </a:highlight>
                <a:latin typeface="Courier New"/>
                <a:ea typeface="Courier New"/>
                <a:cs typeface="Courier New"/>
                <a:sym typeface="Courier New"/>
              </a:rPr>
              <a:t>             // Desarrolla tu implementación de un navbar dentro del componente NavBar.js</a:t>
            </a:r>
            <a:endParaRPr>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a:solidFill>
                  <a:srgbClr val="D4D4D4"/>
                </a:solidFill>
                <a:highlight>
                  <a:srgbClr val="1E1E1E"/>
                </a:highlight>
                <a:latin typeface="Courier New"/>
                <a:ea typeface="Courier New"/>
                <a:cs typeface="Courier New"/>
                <a:sym typeface="Courier New"/>
              </a:rPr>
              <a:t>             </a:t>
            </a:r>
            <a:r>
              <a:rPr lang="es-419">
                <a:solidFill>
                  <a:srgbClr val="808080"/>
                </a:solidFill>
                <a:highlight>
                  <a:srgbClr val="1E1E1E"/>
                </a:highlight>
                <a:latin typeface="Courier New"/>
                <a:ea typeface="Courier New"/>
                <a:cs typeface="Courier New"/>
                <a:sym typeface="Courier New"/>
              </a:rPr>
              <a:t>&lt;</a:t>
            </a:r>
            <a:r>
              <a:rPr lang="es-419">
                <a:solidFill>
                  <a:srgbClr val="4EC9B0"/>
                </a:solidFill>
                <a:highlight>
                  <a:srgbClr val="1E1E1E"/>
                </a:highlight>
                <a:latin typeface="Courier New"/>
                <a:ea typeface="Courier New"/>
                <a:cs typeface="Courier New"/>
                <a:sym typeface="Courier New"/>
              </a:rPr>
              <a:t>NavBar</a:t>
            </a:r>
            <a:r>
              <a:rPr lang="es-419">
                <a:solidFill>
                  <a:srgbClr val="D4D4D4"/>
                </a:solidFill>
                <a:highlight>
                  <a:srgbClr val="1E1E1E"/>
                </a:highlight>
                <a:latin typeface="Courier New"/>
                <a:ea typeface="Courier New"/>
                <a:cs typeface="Courier New"/>
                <a:sym typeface="Courier New"/>
              </a:rPr>
              <a:t> </a:t>
            </a:r>
            <a:r>
              <a:rPr lang="es-419">
                <a:solidFill>
                  <a:srgbClr val="808080"/>
                </a:solidFill>
                <a:highlight>
                  <a:srgbClr val="1E1E1E"/>
                </a:highlight>
                <a:latin typeface="Courier New"/>
                <a:ea typeface="Courier New"/>
                <a:cs typeface="Courier New"/>
                <a:sym typeface="Courier New"/>
              </a:rPr>
              <a:t>/&gt;</a:t>
            </a:r>
            <a:endParaRPr>
              <a:solidFill>
                <a:srgbClr val="808080"/>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a:solidFill>
                  <a:srgbClr val="D4D4D4"/>
                </a:solidFill>
                <a:highlight>
                  <a:srgbClr val="1E1E1E"/>
                </a:highlight>
                <a:latin typeface="Courier New"/>
                <a:ea typeface="Courier New"/>
                <a:cs typeface="Courier New"/>
                <a:sym typeface="Courier New"/>
              </a:rPr>
              <a:t>             </a:t>
            </a:r>
            <a:r>
              <a:rPr lang="es-419">
                <a:solidFill>
                  <a:srgbClr val="808080"/>
                </a:solidFill>
                <a:highlight>
                  <a:srgbClr val="1E1E1E"/>
                </a:highlight>
                <a:latin typeface="Courier New"/>
                <a:ea typeface="Courier New"/>
                <a:cs typeface="Courier New"/>
                <a:sym typeface="Courier New"/>
              </a:rPr>
              <a:t>&lt;</a:t>
            </a:r>
            <a:r>
              <a:rPr lang="es-419">
                <a:solidFill>
                  <a:srgbClr val="569CD6"/>
                </a:solidFill>
                <a:highlight>
                  <a:srgbClr val="1E1E1E"/>
                </a:highlight>
                <a:latin typeface="Courier New"/>
                <a:ea typeface="Courier New"/>
                <a:cs typeface="Courier New"/>
                <a:sym typeface="Courier New"/>
              </a:rPr>
              <a:t>h2</a:t>
            </a:r>
            <a:r>
              <a:rPr lang="es-419">
                <a:solidFill>
                  <a:srgbClr val="808080"/>
                </a:solidFill>
                <a:highlight>
                  <a:srgbClr val="1E1E1E"/>
                </a:highlight>
                <a:latin typeface="Courier New"/>
                <a:ea typeface="Courier New"/>
                <a:cs typeface="Courier New"/>
                <a:sym typeface="Courier New"/>
              </a:rPr>
              <a:t>&gt;</a:t>
            </a:r>
            <a:r>
              <a:rPr lang="es-419">
                <a:solidFill>
                  <a:srgbClr val="D4D4D4"/>
                </a:solidFill>
                <a:highlight>
                  <a:srgbClr val="1E1E1E"/>
                </a:highlight>
                <a:latin typeface="Courier New"/>
                <a:ea typeface="Courier New"/>
                <a:cs typeface="Courier New"/>
                <a:sym typeface="Courier New"/>
              </a:rPr>
              <a:t>Las ofertas de la semana</a:t>
            </a:r>
            <a:r>
              <a:rPr lang="es-419">
                <a:solidFill>
                  <a:srgbClr val="808080"/>
                </a:solidFill>
                <a:highlight>
                  <a:srgbClr val="1E1E1E"/>
                </a:highlight>
                <a:latin typeface="Courier New"/>
                <a:ea typeface="Courier New"/>
                <a:cs typeface="Courier New"/>
                <a:sym typeface="Courier New"/>
              </a:rPr>
              <a:t>&lt;/</a:t>
            </a:r>
            <a:r>
              <a:rPr lang="es-419">
                <a:solidFill>
                  <a:srgbClr val="569CD6"/>
                </a:solidFill>
                <a:highlight>
                  <a:srgbClr val="1E1E1E"/>
                </a:highlight>
                <a:latin typeface="Courier New"/>
                <a:ea typeface="Courier New"/>
                <a:cs typeface="Courier New"/>
                <a:sym typeface="Courier New"/>
              </a:rPr>
              <a:t>h2</a:t>
            </a:r>
            <a:r>
              <a:rPr lang="es-419">
                <a:solidFill>
                  <a:srgbClr val="808080"/>
                </a:solidFill>
                <a:highlight>
                  <a:srgbClr val="1E1E1E"/>
                </a:highlight>
                <a:latin typeface="Courier New"/>
                <a:ea typeface="Courier New"/>
                <a:cs typeface="Courier New"/>
                <a:sym typeface="Courier New"/>
              </a:rPr>
              <a:t>&gt;</a:t>
            </a:r>
            <a:endParaRPr>
              <a:solidFill>
                <a:srgbClr val="808080"/>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a:solidFill>
                  <a:srgbClr val="D4D4D4"/>
                </a:solidFill>
                <a:highlight>
                  <a:srgbClr val="1E1E1E"/>
                </a:highlight>
                <a:latin typeface="Courier New"/>
                <a:ea typeface="Courier New"/>
                <a:cs typeface="Courier New"/>
                <a:sym typeface="Courier New"/>
              </a:rPr>
              <a:t>     </a:t>
            </a:r>
            <a:r>
              <a:rPr lang="es-419">
                <a:solidFill>
                  <a:srgbClr val="808080"/>
                </a:solidFill>
                <a:highlight>
                  <a:srgbClr val="1E1E1E"/>
                </a:highlight>
                <a:latin typeface="Courier New"/>
                <a:ea typeface="Courier New"/>
                <a:cs typeface="Courier New"/>
                <a:sym typeface="Courier New"/>
              </a:rPr>
              <a:t>&lt;/&gt;</a:t>
            </a:r>
            <a:r>
              <a:rPr lang="es-419">
                <a:solidFill>
                  <a:srgbClr val="D4D4D4"/>
                </a:solidFill>
                <a:highlight>
                  <a:srgbClr val="1E1E1E"/>
                </a:highlight>
                <a:latin typeface="Courier New"/>
                <a:ea typeface="Courier New"/>
                <a:cs typeface="Courier New"/>
                <a:sym typeface="Courier New"/>
              </a:rPr>
              <a:t>;</a:t>
            </a:r>
            <a:endParaRPr>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s-419">
                <a:solidFill>
                  <a:srgbClr val="D4D4D4"/>
                </a:solidFill>
                <a:highlight>
                  <a:srgbClr val="1E1E1E"/>
                </a:highlight>
                <a:latin typeface="Courier New"/>
                <a:ea typeface="Courier New"/>
                <a:cs typeface="Courier New"/>
                <a:sym typeface="Courier New"/>
              </a:rPr>
              <a:t>}</a:t>
            </a:r>
            <a:endParaRPr sz="1200"/>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graphicFrame>
        <p:nvGraphicFramePr>
          <p:cNvPr id="565" name="Google Shape;565;p82"/>
          <p:cNvGraphicFramePr/>
          <p:nvPr/>
        </p:nvGraphicFramePr>
        <p:xfrm>
          <a:off x="153263" y="344100"/>
          <a:ext cx="3000000" cy="3000000"/>
        </p:xfrm>
        <a:graphic>
          <a:graphicData uri="http://schemas.openxmlformats.org/drawingml/2006/table">
            <a:tbl>
              <a:tblPr>
                <a:noFill/>
                <a:tableStyleId>{D18DF347-2DE6-4753-B32F-64BBAFDA6B18}</a:tableStyleId>
              </a:tblPr>
              <a:tblGrid>
                <a:gridCol w="2945825"/>
                <a:gridCol w="3822275"/>
                <a:gridCol w="2069375"/>
              </a:tblGrid>
              <a:tr h="672975">
                <a:tc gridSpan="3">
                  <a:txBody>
                    <a:bodyPr/>
                    <a:lstStyle/>
                    <a:p>
                      <a:pPr indent="0" lvl="0" marL="0" rtl="0" algn="l">
                        <a:spcBef>
                          <a:spcPts val="0"/>
                        </a:spcBef>
                        <a:spcAft>
                          <a:spcPts val="0"/>
                        </a:spcAft>
                        <a:buNone/>
                      </a:pPr>
                      <a:r>
                        <a:rPr i="1" lang="es-419" sz="2400">
                          <a:latin typeface="Anton"/>
                          <a:ea typeface="Anton"/>
                          <a:cs typeface="Anton"/>
                          <a:sym typeface="Anton"/>
                        </a:rPr>
                        <a:t>MENÚ E-COMMERCE</a:t>
                      </a:r>
                      <a:endParaRPr sz="2400"/>
                    </a:p>
                  </a:txBody>
                  <a:tcPr marT="162000"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EFAB"/>
                    </a:solidFill>
                  </a:tcPr>
                </a:tc>
                <a:tc hMerge="1"/>
                <a:tc hMerge="1"/>
              </a:tr>
              <a:tr h="666925">
                <a:tc gridSpan="2">
                  <a:txBody>
                    <a:bodyPr/>
                    <a:lstStyle/>
                    <a:p>
                      <a:pPr indent="0" lvl="0" marL="0" rtl="0" algn="l">
                        <a:spcBef>
                          <a:spcPts val="0"/>
                        </a:spcBef>
                        <a:spcAft>
                          <a:spcPts val="0"/>
                        </a:spcAft>
                        <a:buNone/>
                      </a:pPr>
                      <a:r>
                        <a:rPr b="1" lang="es-419" sz="1600">
                          <a:latin typeface="Helvetica Neue"/>
                          <a:ea typeface="Helvetica Neue"/>
                          <a:cs typeface="Helvetica Neue"/>
                          <a:sym typeface="Helvetica Neue"/>
                        </a:rPr>
                        <a:t>Formato: </a:t>
                      </a:r>
                      <a:r>
                        <a:rPr lang="es-419" sz="1600">
                          <a:latin typeface="Helvetica Neue Light"/>
                          <a:ea typeface="Helvetica Neue Light"/>
                          <a:cs typeface="Helvetica Neue Light"/>
                          <a:sym typeface="Helvetica Neue Light"/>
                        </a:rPr>
                        <a:t>link al último commit de tu repositorio en GitHub.</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a:txBody>
                    <a:bodyPr/>
                    <a:lstStyle/>
                    <a:p>
                      <a:pPr indent="0" lvl="0" marL="0" rtl="0" algn="ctr">
                        <a:spcBef>
                          <a:spcPts val="0"/>
                        </a:spcBef>
                        <a:spcAft>
                          <a:spcPts val="0"/>
                        </a:spcAft>
                        <a:buNone/>
                      </a:pPr>
                      <a:r>
                        <a:t/>
                      </a:r>
                      <a:endParaRPr sz="1500">
                        <a:latin typeface="Helvetica Neue"/>
                        <a:ea typeface="Helvetica Neue"/>
                        <a:cs typeface="Helvetica Neue"/>
                        <a:sym typeface="Helvetica Neue"/>
                      </a:endParaRPr>
                    </a:p>
                  </a:txBody>
                  <a:tcPr marT="91425" marB="91425" marR="91425" marL="91425">
                    <a:lnL cap="flat" cmpd="sng" w="9525">
                      <a:solidFill>
                        <a:srgbClr val="000000"/>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EEEEE"/>
                    </a:solidFill>
                  </a:tcPr>
                </a:tc>
              </a:tr>
              <a:tr h="3169450">
                <a:tc gridSpan="3">
                  <a:txBody>
                    <a:bodyPr/>
                    <a:lstStyle/>
                    <a:p>
                      <a:pPr indent="0" lvl="0" marL="0" rtl="0" algn="l">
                        <a:spcBef>
                          <a:spcPts val="0"/>
                        </a:spcBef>
                        <a:spcAft>
                          <a:spcPts val="0"/>
                        </a:spcAft>
                        <a:buNone/>
                      </a:pPr>
                      <a:br>
                        <a:rPr b="1" lang="es-419" sz="200">
                          <a:solidFill>
                            <a:srgbClr val="4D5156"/>
                          </a:solidFill>
                        </a:rPr>
                      </a:br>
                      <a:r>
                        <a:rPr b="1" lang="es-419" sz="1700"/>
                        <a:t>&gt;&gt;</a:t>
                      </a:r>
                      <a:r>
                        <a:rPr b="1" lang="es-419" sz="1700">
                          <a:solidFill>
                            <a:srgbClr val="4D5156"/>
                          </a:solidFill>
                        </a:rPr>
                        <a:t> </a:t>
                      </a:r>
                      <a:r>
                        <a:rPr b="1" lang="es-419" sz="1700">
                          <a:latin typeface="Helvetica Neue"/>
                          <a:ea typeface="Helvetica Neue"/>
                          <a:cs typeface="Helvetica Neue"/>
                          <a:sym typeface="Helvetica Neue"/>
                        </a:rPr>
                        <a:t>Ejemplo:</a:t>
                      </a:r>
                      <a:endParaRPr b="1" sz="1700">
                        <a:latin typeface="Helvetica Neue"/>
                        <a:ea typeface="Helvetica Neue"/>
                        <a:cs typeface="Helvetica Neue"/>
                        <a:sym typeface="Helvetica Neue"/>
                      </a:endParaRPr>
                    </a:p>
                    <a:p>
                      <a:pPr indent="0" lvl="0" marL="0" rtl="0" algn="l">
                        <a:lnSpc>
                          <a:spcPct val="135714"/>
                        </a:lnSpc>
                        <a:spcBef>
                          <a:spcPts val="0"/>
                        </a:spcBef>
                        <a:spcAft>
                          <a:spcPts val="0"/>
                        </a:spcAft>
                        <a:buNone/>
                      </a:pPr>
                      <a:r>
                        <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bl>
          </a:graphicData>
        </a:graphic>
      </p:graphicFrame>
      <p:pic>
        <p:nvPicPr>
          <p:cNvPr id="566" name="Google Shape;566;p8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67" name="Google Shape;567;p82"/>
          <p:cNvPicPr preferRelativeResize="0"/>
          <p:nvPr/>
        </p:nvPicPr>
        <p:blipFill rotWithShape="1">
          <a:blip r:embed="rId4">
            <a:alphaModFix/>
          </a:blip>
          <a:srcRect b="0" l="0" r="0" t="0"/>
          <a:stretch/>
        </p:blipFill>
        <p:spPr>
          <a:xfrm>
            <a:off x="7173537" y="1017075"/>
            <a:ext cx="1634174" cy="639850"/>
          </a:xfrm>
          <a:prstGeom prst="rect">
            <a:avLst/>
          </a:prstGeom>
          <a:noFill/>
          <a:ln>
            <a:noFill/>
          </a:ln>
        </p:spPr>
      </p:pic>
      <p:pic>
        <p:nvPicPr>
          <p:cNvPr id="568" name="Google Shape;568;p82"/>
          <p:cNvPicPr preferRelativeResize="0"/>
          <p:nvPr/>
        </p:nvPicPr>
        <p:blipFill>
          <a:blip r:embed="rId5">
            <a:alphaModFix/>
          </a:blip>
          <a:stretch>
            <a:fillRect/>
          </a:stretch>
        </p:blipFill>
        <p:spPr>
          <a:xfrm>
            <a:off x="168150" y="2905351"/>
            <a:ext cx="8807702" cy="505836"/>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2" name="Shape 572"/>
        <p:cNvGrpSpPr/>
        <p:nvPr/>
      </p:nvGrpSpPr>
      <p:grpSpPr>
        <a:xfrm>
          <a:off x="0" y="0"/>
          <a:ext cx="0" cy="0"/>
          <a:chOff x="0" y="0"/>
          <a:chExt cx="0" cy="0"/>
        </a:xfrm>
      </p:grpSpPr>
      <p:sp>
        <p:nvSpPr>
          <p:cNvPr id="573" name="Google Shape;573;p83"/>
          <p:cNvSpPr txBox="1"/>
          <p:nvPr/>
        </p:nvSpPr>
        <p:spPr>
          <a:xfrm>
            <a:off x="2776738" y="1880500"/>
            <a:ext cx="2804700" cy="112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s-419" sz="4000">
                <a:solidFill>
                  <a:srgbClr val="E0FF00"/>
                </a:solidFill>
                <a:latin typeface="Anton"/>
                <a:ea typeface="Anton"/>
                <a:cs typeface="Anton"/>
                <a:sym typeface="Anton"/>
              </a:rPr>
              <a:t>¿PREGUNTAS?</a:t>
            </a:r>
            <a:endParaRPr i="1" sz="4000">
              <a:solidFill>
                <a:srgbClr val="E0FF00"/>
              </a:solidFill>
              <a:latin typeface="Anton"/>
              <a:ea typeface="Anton"/>
              <a:cs typeface="Anton"/>
              <a:sym typeface="Anton"/>
            </a:endParaRPr>
          </a:p>
        </p:txBody>
      </p:sp>
      <p:pic>
        <p:nvPicPr>
          <p:cNvPr descr="Tiger Face on Apple iOS 12.2" id="574" name="Google Shape;574;p83"/>
          <p:cNvPicPr preferRelativeResize="0"/>
          <p:nvPr/>
        </p:nvPicPr>
        <p:blipFill>
          <a:blip r:embed="rId4">
            <a:alphaModFix/>
          </a:blip>
          <a:stretch>
            <a:fillRect/>
          </a:stretch>
        </p:blipFill>
        <p:spPr>
          <a:xfrm>
            <a:off x="5655188" y="2089063"/>
            <a:ext cx="712075" cy="712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36" name="Shape 136"/>
        <p:cNvGrpSpPr/>
        <p:nvPr/>
      </p:nvGrpSpPr>
      <p:grpSpPr>
        <a:xfrm>
          <a:off x="0" y="0"/>
          <a:ext cx="0" cy="0"/>
          <a:chOff x="0" y="0"/>
          <a:chExt cx="0" cy="0"/>
        </a:xfrm>
      </p:grpSpPr>
      <p:sp>
        <p:nvSpPr>
          <p:cNvPr id="137" name="Google Shape;137;p30"/>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MAPA DE CONCEPTOS</a:t>
            </a:r>
            <a:endParaRPr b="0" i="1" sz="3600" u="none" cap="none" strike="noStrike">
              <a:solidFill>
                <a:srgbClr val="121212"/>
              </a:solidFill>
              <a:latin typeface="Anton"/>
              <a:ea typeface="Anton"/>
              <a:cs typeface="Anton"/>
              <a:sym typeface="Anton"/>
            </a:endParaRPr>
          </a:p>
        </p:txBody>
      </p:sp>
      <p:pic>
        <p:nvPicPr>
          <p:cNvPr id="138" name="Google Shape;138;p3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578" name="Shape 578"/>
        <p:cNvGrpSpPr/>
        <p:nvPr/>
      </p:nvGrpSpPr>
      <p:grpSpPr>
        <a:xfrm>
          <a:off x="0" y="0"/>
          <a:ext cx="0" cy="0"/>
          <a:chOff x="0" y="0"/>
          <a:chExt cx="0" cy="0"/>
        </a:xfrm>
      </p:grpSpPr>
      <p:sp>
        <p:nvSpPr>
          <p:cNvPr id="579" name="Google Shape;579;p84"/>
          <p:cNvSpPr txBox="1"/>
          <p:nvPr/>
        </p:nvSpPr>
        <p:spPr>
          <a:xfrm>
            <a:off x="959875" y="2610600"/>
            <a:ext cx="7224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¿QUIERES SABER MÁS? TE DEJAMOS MATERIAL AMPLIADO DE LA CLASE</a:t>
            </a:r>
            <a:endParaRPr b="0" i="1" sz="3600" u="none" cap="none" strike="noStrike">
              <a:solidFill>
                <a:srgbClr val="000000"/>
              </a:solidFill>
              <a:latin typeface="Anton"/>
              <a:ea typeface="Anton"/>
              <a:cs typeface="Anton"/>
              <a:sym typeface="Anton"/>
            </a:endParaRPr>
          </a:p>
        </p:txBody>
      </p:sp>
      <p:pic>
        <p:nvPicPr>
          <p:cNvPr id="580" name="Google Shape;580;p84"/>
          <p:cNvPicPr preferRelativeResize="0"/>
          <p:nvPr/>
        </p:nvPicPr>
        <p:blipFill rotWithShape="1">
          <a:blip r:embed="rId3">
            <a:alphaModFix/>
          </a:blip>
          <a:srcRect b="0" l="0" r="0" t="0"/>
          <a:stretch/>
        </p:blipFill>
        <p:spPr>
          <a:xfrm>
            <a:off x="3978713" y="1025775"/>
            <a:ext cx="1186525" cy="1186525"/>
          </a:xfrm>
          <a:prstGeom prst="rect">
            <a:avLst/>
          </a:prstGeom>
          <a:noFill/>
          <a:ln>
            <a:noFill/>
          </a:ln>
        </p:spPr>
      </p:pic>
      <p:pic>
        <p:nvPicPr>
          <p:cNvPr id="581" name="Google Shape;581;p84"/>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85"/>
          <p:cNvSpPr txBox="1"/>
          <p:nvPr/>
        </p:nvSpPr>
        <p:spPr>
          <a:xfrm>
            <a:off x="1878225" y="1734450"/>
            <a:ext cx="7015500" cy="1674600"/>
          </a:xfrm>
          <a:prstGeom prst="rect">
            <a:avLst/>
          </a:prstGeom>
          <a:noFill/>
          <a:ln>
            <a:noFill/>
          </a:ln>
        </p:spPr>
        <p:txBody>
          <a:bodyPr anchorCtr="0" anchor="ctr" bIns="91425" lIns="91425" spcFirstLastPara="1" rIns="91425" wrap="square" tIns="91425">
            <a:noAutofit/>
          </a:bodyPr>
          <a:lstStyle/>
          <a:p>
            <a:pPr indent="-342900" lvl="0" marL="457200" marR="0" rtl="0" algn="l">
              <a:lnSpc>
                <a:spcPct val="115000"/>
              </a:lnSpc>
              <a:spcBef>
                <a:spcPts val="0"/>
              </a:spcBef>
              <a:spcAft>
                <a:spcPts val="0"/>
              </a:spcAft>
              <a:buClr>
                <a:srgbClr val="3CEFAB"/>
              </a:buClr>
              <a:buSzPts val="1800"/>
              <a:buFont typeface="Arial"/>
              <a:buChar char="●"/>
            </a:pPr>
            <a:r>
              <a:rPr lang="es-419" sz="1800">
                <a:solidFill>
                  <a:schemeClr val="dk1"/>
                </a:solidFill>
                <a:latin typeface="Helvetica Neue Light"/>
                <a:ea typeface="Helvetica Neue Light"/>
                <a:cs typeface="Helvetica Neue Light"/>
                <a:sym typeface="Helvetica Neue Light"/>
              </a:rPr>
              <a:t>React.js Essentials (1 ed.). EEUU, Packt.</a:t>
            </a:r>
            <a:r>
              <a:rPr b="0" i="0" lang="es-419" sz="1800" u="none" cap="none" strike="noStrike">
                <a:solidFill>
                  <a:schemeClr val="dk1"/>
                </a:solidFill>
                <a:latin typeface="Helvetica Neue Light"/>
                <a:ea typeface="Helvetica Neue Light"/>
                <a:cs typeface="Helvetica Neue Light"/>
                <a:sym typeface="Helvetica Neue Light"/>
              </a:rPr>
              <a:t> | </a:t>
            </a:r>
            <a:r>
              <a:rPr b="1" i="1" lang="es-419" sz="1800">
                <a:solidFill>
                  <a:schemeClr val="dk1"/>
                </a:solidFill>
                <a:latin typeface="Helvetica Neue"/>
                <a:ea typeface="Helvetica Neue"/>
                <a:cs typeface="Helvetica Neue"/>
                <a:sym typeface="Helvetica Neue"/>
              </a:rPr>
              <a:t>Fedosejev, A. (2015)</a:t>
            </a:r>
            <a:endParaRPr b="0" i="0" sz="1800" u="none" cap="none" strike="noStrike">
              <a:solidFill>
                <a:schemeClr val="dk1"/>
              </a:solidFill>
              <a:latin typeface="Helvetica Neue Light"/>
              <a:ea typeface="Helvetica Neue Light"/>
              <a:cs typeface="Helvetica Neue Light"/>
              <a:sym typeface="Helvetica Neue Light"/>
            </a:endParaRPr>
          </a:p>
          <a:p>
            <a:pPr indent="-342900" lvl="0" marL="457200" marR="0" rtl="0" algn="l">
              <a:lnSpc>
                <a:spcPct val="115000"/>
              </a:lnSpc>
              <a:spcBef>
                <a:spcPts val="1000"/>
              </a:spcBef>
              <a:spcAft>
                <a:spcPts val="0"/>
              </a:spcAft>
              <a:buClr>
                <a:srgbClr val="3CEFAB"/>
              </a:buClr>
              <a:buSzPts val="1800"/>
              <a:buFont typeface="Arial"/>
              <a:buChar char="●"/>
            </a:pPr>
            <a:r>
              <a:rPr lang="es-419" sz="1800">
                <a:solidFill>
                  <a:schemeClr val="dk1"/>
                </a:solidFill>
                <a:latin typeface="Helvetica Neue Light"/>
                <a:ea typeface="Helvetica Neue Light"/>
                <a:cs typeface="Helvetica Neue Light"/>
                <a:sym typeface="Helvetica Neue Light"/>
              </a:rPr>
              <a:t>ReactJS by Example (1 ed.). EEUU, Packt.</a:t>
            </a:r>
            <a:r>
              <a:rPr b="0" i="0" lang="es-419" sz="1800" u="none" cap="none" strike="noStrike">
                <a:solidFill>
                  <a:schemeClr val="dk1"/>
                </a:solidFill>
                <a:latin typeface="Helvetica Neue Light"/>
                <a:ea typeface="Helvetica Neue Light"/>
                <a:cs typeface="Helvetica Neue Light"/>
                <a:sym typeface="Helvetica Neue Light"/>
              </a:rPr>
              <a:t> | </a:t>
            </a:r>
            <a:r>
              <a:rPr b="1" i="1" lang="es-419" sz="1800">
                <a:solidFill>
                  <a:schemeClr val="dk1"/>
                </a:solidFill>
                <a:latin typeface="Helvetica Neue"/>
                <a:ea typeface="Helvetica Neue"/>
                <a:cs typeface="Helvetica Neue"/>
                <a:sym typeface="Helvetica Neue"/>
              </a:rPr>
              <a:t>Amler (2016)</a:t>
            </a:r>
            <a:endParaRPr b="1" i="1" sz="1800">
              <a:solidFill>
                <a:schemeClr val="dk1"/>
              </a:solidFill>
              <a:latin typeface="Helvetica Neue"/>
              <a:ea typeface="Helvetica Neue"/>
              <a:cs typeface="Helvetica Neue"/>
              <a:sym typeface="Helvetica Neue"/>
            </a:endParaRPr>
          </a:p>
          <a:p>
            <a:pPr indent="-342900" lvl="0" marL="457200" rtl="0" algn="l">
              <a:lnSpc>
                <a:spcPct val="115000"/>
              </a:lnSpc>
              <a:spcBef>
                <a:spcPts val="1000"/>
              </a:spcBef>
              <a:spcAft>
                <a:spcPts val="0"/>
              </a:spcAft>
              <a:buClr>
                <a:srgbClr val="3CEFAB"/>
              </a:buClr>
              <a:buSzPts val="1800"/>
              <a:buChar char="●"/>
            </a:pPr>
            <a:r>
              <a:rPr lang="es-419" sz="1800">
                <a:solidFill>
                  <a:schemeClr val="dk1"/>
                </a:solidFill>
                <a:latin typeface="Helvetica Neue Light"/>
                <a:ea typeface="Helvetica Neue Light"/>
                <a:cs typeface="Helvetica Neue Light"/>
                <a:sym typeface="Helvetica Neue Light"/>
              </a:rPr>
              <a:t>ReactJS Cookbook (1 ed.). EEUU, Packt. | </a:t>
            </a:r>
            <a:r>
              <a:rPr b="1" i="1" lang="es-419" sz="1800">
                <a:solidFill>
                  <a:schemeClr val="dk1"/>
                </a:solidFill>
                <a:latin typeface="Helvetica Neue"/>
                <a:ea typeface="Helvetica Neue"/>
                <a:cs typeface="Helvetica Neue"/>
                <a:sym typeface="Helvetica Neue"/>
              </a:rPr>
              <a:t>Stein, J. (2016)</a:t>
            </a:r>
            <a:endParaRPr sz="1800">
              <a:solidFill>
                <a:schemeClr val="dk1"/>
              </a:solidFill>
              <a:latin typeface="Helvetica Neue Light"/>
              <a:ea typeface="Helvetica Neue Light"/>
              <a:cs typeface="Helvetica Neue Light"/>
              <a:sym typeface="Helvetica Neue Light"/>
            </a:endParaRPr>
          </a:p>
          <a:p>
            <a:pPr indent="-342900" lvl="0" marL="457200" rtl="0" algn="l">
              <a:lnSpc>
                <a:spcPct val="115000"/>
              </a:lnSpc>
              <a:spcBef>
                <a:spcPts val="0"/>
              </a:spcBef>
              <a:spcAft>
                <a:spcPts val="0"/>
              </a:spcAft>
              <a:buClr>
                <a:srgbClr val="3CEFAB"/>
              </a:buClr>
              <a:buSzPts val="1800"/>
              <a:buFont typeface="Helvetica Neue Light"/>
              <a:buChar char="●"/>
            </a:pPr>
            <a:r>
              <a:rPr lang="es-419" sz="1800" u="sng">
                <a:solidFill>
                  <a:schemeClr val="accent1"/>
                </a:solidFill>
                <a:latin typeface="Helvetica Neue Light"/>
                <a:ea typeface="Helvetica Neue Light"/>
                <a:cs typeface="Helvetica Neue Light"/>
                <a:sym typeface="Helvetica Neue Light"/>
                <a:hlinkClick r:id="rId3">
                  <a:extLst>
                    <a:ext uri="{A12FA001-AC4F-418D-AE19-62706E023703}">
                      <ahyp:hlinkClr val="tx"/>
                    </a:ext>
                  </a:extLst>
                </a:hlinkClick>
              </a:rPr>
              <a:t>https://caniuse.com</a:t>
            </a:r>
            <a:r>
              <a:rPr lang="es-419" sz="1800">
                <a:solidFill>
                  <a:schemeClr val="accent1"/>
                </a:solidFill>
                <a:latin typeface="Helvetica Neue Light"/>
                <a:ea typeface="Helvetica Neue Light"/>
                <a:cs typeface="Helvetica Neue Light"/>
                <a:sym typeface="Helvetica Neue Light"/>
              </a:rPr>
              <a:t> </a:t>
            </a:r>
            <a:r>
              <a:rPr lang="es-419" sz="1800">
                <a:solidFill>
                  <a:schemeClr val="dk1"/>
                </a:solidFill>
                <a:latin typeface="Helvetica Neue Light"/>
                <a:ea typeface="Helvetica Neue Light"/>
                <a:cs typeface="Helvetica Neue Light"/>
                <a:sym typeface="Helvetica Neue Light"/>
              </a:rPr>
              <a:t>| </a:t>
            </a:r>
            <a:r>
              <a:rPr b="1" i="1" lang="es-419" sz="1800">
                <a:solidFill>
                  <a:schemeClr val="dk1"/>
                </a:solidFill>
                <a:latin typeface="Helvetica Neue"/>
                <a:ea typeface="Helvetica Neue"/>
                <a:cs typeface="Helvetica Neue"/>
                <a:sym typeface="Helvetica Neue"/>
              </a:rPr>
              <a:t>Can I use</a:t>
            </a:r>
            <a:endParaRPr sz="1800" u="sng">
              <a:solidFill>
                <a:schemeClr val="accent1"/>
              </a:solidFill>
              <a:latin typeface="Helvetica Neue Light"/>
              <a:ea typeface="Helvetica Neue Light"/>
              <a:cs typeface="Helvetica Neue Light"/>
              <a:sym typeface="Helvetica Neue Light"/>
            </a:endParaRPr>
          </a:p>
          <a:p>
            <a:pPr indent="0" lvl="0" marL="0" marR="0" rtl="0" algn="l">
              <a:lnSpc>
                <a:spcPct val="115000"/>
              </a:lnSpc>
              <a:spcBef>
                <a:spcPts val="1000"/>
              </a:spcBef>
              <a:spcAft>
                <a:spcPts val="0"/>
              </a:spcAft>
              <a:buClr>
                <a:srgbClr val="000000"/>
              </a:buClr>
              <a:buSzPts val="1100"/>
              <a:buFont typeface="Arial"/>
              <a:buNone/>
            </a:pPr>
            <a:r>
              <a:t/>
            </a:r>
            <a:endParaRPr b="0" i="0" sz="1800" u="none" cap="none" strike="noStrike">
              <a:solidFill>
                <a:schemeClr val="dk1"/>
              </a:solidFill>
              <a:latin typeface="Helvetica Neue Light"/>
              <a:ea typeface="Helvetica Neue Light"/>
              <a:cs typeface="Helvetica Neue Light"/>
              <a:sym typeface="Helvetica Neue Light"/>
            </a:endParaRPr>
          </a:p>
        </p:txBody>
      </p:sp>
      <p:pic>
        <p:nvPicPr>
          <p:cNvPr id="587" name="Google Shape;587;p85"/>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pic>
        <p:nvPicPr>
          <p:cNvPr id="588" name="Google Shape;588;p85"/>
          <p:cNvPicPr preferRelativeResize="0"/>
          <p:nvPr/>
        </p:nvPicPr>
        <p:blipFill rotWithShape="1">
          <a:blip r:embed="rId5">
            <a:alphaModFix/>
          </a:blip>
          <a:srcRect b="0" l="0" r="0" t="0"/>
          <a:stretch/>
        </p:blipFill>
        <p:spPr>
          <a:xfrm>
            <a:off x="7411525" y="127700"/>
            <a:ext cx="1634174" cy="639850"/>
          </a:xfrm>
          <a:prstGeom prst="rect">
            <a:avLst/>
          </a:prstGeom>
          <a:noFill/>
          <a:ln>
            <a:noFill/>
          </a:ln>
        </p:spPr>
      </p:pic>
      <p:sp>
        <p:nvSpPr>
          <p:cNvPr id="589" name="Google Shape;589;p85"/>
          <p:cNvSpPr/>
          <p:nvPr/>
        </p:nvSpPr>
        <p:spPr>
          <a:xfrm>
            <a:off x="425825" y="17344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90" name="Google Shape;590;p85"/>
          <p:cNvPicPr preferRelativeResize="0"/>
          <p:nvPr/>
        </p:nvPicPr>
        <p:blipFill rotWithShape="1">
          <a:blip r:embed="rId6">
            <a:alphaModFix/>
          </a:blip>
          <a:srcRect b="0" l="0" r="0" t="0"/>
          <a:stretch/>
        </p:blipFill>
        <p:spPr>
          <a:xfrm>
            <a:off x="688534" y="1997140"/>
            <a:ext cx="545131" cy="545131"/>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4" name="Shape 594"/>
        <p:cNvGrpSpPr/>
        <p:nvPr/>
      </p:nvGrpSpPr>
      <p:grpSpPr>
        <a:xfrm>
          <a:off x="0" y="0"/>
          <a:ext cx="0" cy="0"/>
          <a:chOff x="0" y="0"/>
          <a:chExt cx="0" cy="0"/>
        </a:xfrm>
      </p:grpSpPr>
      <p:sp>
        <p:nvSpPr>
          <p:cNvPr id="595" name="Google Shape;595;p86"/>
          <p:cNvSpPr txBox="1"/>
          <p:nvPr/>
        </p:nvSpPr>
        <p:spPr>
          <a:xfrm>
            <a:off x="1956450" y="1634075"/>
            <a:ext cx="5231100" cy="98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1" lang="es-419" sz="4800" u="none" cap="none" strike="noStrike">
                <a:solidFill>
                  <a:srgbClr val="E0FF00"/>
                </a:solidFill>
                <a:latin typeface="Anton"/>
                <a:ea typeface="Anton"/>
                <a:cs typeface="Anton"/>
                <a:sym typeface="Anton"/>
              </a:rPr>
              <a:t>¡MUCHAS GRACIAS!</a:t>
            </a:r>
            <a:endParaRPr b="0" i="1" sz="4800" u="none" cap="none" strike="noStrike">
              <a:solidFill>
                <a:srgbClr val="E0FF00"/>
              </a:solidFill>
              <a:latin typeface="Anton"/>
              <a:ea typeface="Anton"/>
              <a:cs typeface="Anton"/>
              <a:sym typeface="Anton"/>
            </a:endParaRPr>
          </a:p>
        </p:txBody>
      </p:sp>
      <p:sp>
        <p:nvSpPr>
          <p:cNvPr id="596" name="Google Shape;596;p86"/>
          <p:cNvSpPr txBox="1"/>
          <p:nvPr/>
        </p:nvSpPr>
        <p:spPr>
          <a:xfrm>
            <a:off x="2180400" y="2623175"/>
            <a:ext cx="4783200" cy="408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200"/>
              <a:buFont typeface="Arial"/>
              <a:buNone/>
            </a:pPr>
            <a:r>
              <a:rPr b="0" i="0" lang="es-419" sz="2200" u="none" cap="none" strike="noStrike">
                <a:solidFill>
                  <a:srgbClr val="E0FF00"/>
                </a:solidFill>
                <a:latin typeface="Helvetica Neue Light"/>
                <a:ea typeface="Helvetica Neue Light"/>
                <a:cs typeface="Helvetica Neue Light"/>
                <a:sym typeface="Helvetica Neue Light"/>
              </a:rPr>
              <a:t>Resumen de lo visto en clase hoy: </a:t>
            </a:r>
            <a:endParaRPr b="0" i="0" sz="2200" u="none" cap="none" strike="noStrike">
              <a:solidFill>
                <a:srgbClr val="E0FF00"/>
              </a:solidFill>
              <a:latin typeface="Helvetica Neue Light"/>
              <a:ea typeface="Helvetica Neue Light"/>
              <a:cs typeface="Helvetica Neue Light"/>
              <a:sym typeface="Helvetica Neue Light"/>
            </a:endParaRPr>
          </a:p>
          <a:p>
            <a:pPr indent="-368300" lvl="0" marL="457200" rtl="0" algn="ctr">
              <a:lnSpc>
                <a:spcPct val="115000"/>
              </a:lnSpc>
              <a:spcBef>
                <a:spcPts val="0"/>
              </a:spcBef>
              <a:spcAft>
                <a:spcPts val="0"/>
              </a:spcAft>
              <a:buClr>
                <a:srgbClr val="E0FF00"/>
              </a:buClr>
              <a:buSzPts val="2200"/>
              <a:buFont typeface="Helvetica Neue Light"/>
              <a:buChar char="-"/>
            </a:pPr>
            <a:r>
              <a:rPr lang="es-419" sz="2200">
                <a:solidFill>
                  <a:srgbClr val="E0FF00"/>
                </a:solidFill>
                <a:latin typeface="Helvetica Neue Light"/>
                <a:ea typeface="Helvetica Neue Light"/>
                <a:cs typeface="Helvetica Neue Light"/>
                <a:sym typeface="Helvetica Neue Light"/>
              </a:rPr>
              <a:t>Sugar syntax.</a:t>
            </a:r>
            <a:endParaRPr sz="2200">
              <a:solidFill>
                <a:srgbClr val="E0FF00"/>
              </a:solidFill>
              <a:latin typeface="Helvetica Neue Light"/>
              <a:ea typeface="Helvetica Neue Light"/>
              <a:cs typeface="Helvetica Neue Light"/>
              <a:sym typeface="Helvetica Neue Light"/>
            </a:endParaRPr>
          </a:p>
          <a:p>
            <a:pPr indent="-368300" lvl="0" marL="457200" rtl="0" algn="ctr">
              <a:lnSpc>
                <a:spcPct val="115000"/>
              </a:lnSpc>
              <a:spcBef>
                <a:spcPts val="0"/>
              </a:spcBef>
              <a:spcAft>
                <a:spcPts val="0"/>
              </a:spcAft>
              <a:buClr>
                <a:srgbClr val="E0FF00"/>
              </a:buClr>
              <a:buSzPts val="2200"/>
              <a:buFont typeface="Helvetica Neue Light"/>
              <a:buChar char="-"/>
            </a:pPr>
            <a:r>
              <a:rPr lang="es-419" sz="2200">
                <a:solidFill>
                  <a:srgbClr val="E0FF00"/>
                </a:solidFill>
                <a:latin typeface="Helvetica Neue Light"/>
                <a:ea typeface="Helvetica Neue Light"/>
                <a:cs typeface="Helvetica Neue Light"/>
                <a:sym typeface="Helvetica Neue Light"/>
              </a:rPr>
              <a:t>Retrocompatibilidad.</a:t>
            </a:r>
            <a:endParaRPr sz="2200">
              <a:solidFill>
                <a:srgbClr val="E0FF00"/>
              </a:solidFill>
              <a:latin typeface="Helvetica Neue Light"/>
              <a:ea typeface="Helvetica Neue Light"/>
              <a:cs typeface="Helvetica Neue Light"/>
              <a:sym typeface="Helvetica Neue Light"/>
            </a:endParaRPr>
          </a:p>
          <a:p>
            <a:pPr indent="-368300" lvl="0" marL="457200" rtl="0" algn="ctr">
              <a:lnSpc>
                <a:spcPct val="115000"/>
              </a:lnSpc>
              <a:spcBef>
                <a:spcPts val="0"/>
              </a:spcBef>
              <a:spcAft>
                <a:spcPts val="0"/>
              </a:spcAft>
              <a:buClr>
                <a:srgbClr val="E0FF00"/>
              </a:buClr>
              <a:buSzPts val="2200"/>
              <a:buFont typeface="Helvetica Neue Light"/>
              <a:buChar char="-"/>
            </a:pPr>
            <a:r>
              <a:rPr lang="es-419" sz="2200">
                <a:solidFill>
                  <a:srgbClr val="E0FF00"/>
                </a:solidFill>
                <a:latin typeface="Helvetica Neue Light"/>
                <a:ea typeface="Helvetica Neue Light"/>
                <a:cs typeface="Helvetica Neue Light"/>
                <a:sym typeface="Helvetica Neue Light"/>
              </a:rPr>
              <a:t>Webpack.</a:t>
            </a:r>
            <a:endParaRPr sz="2200">
              <a:solidFill>
                <a:srgbClr val="E0FF00"/>
              </a:solidFill>
              <a:latin typeface="Helvetica Neue Light"/>
              <a:ea typeface="Helvetica Neue Light"/>
              <a:cs typeface="Helvetica Neue Light"/>
              <a:sym typeface="Helvetica Neue Light"/>
            </a:endParaRPr>
          </a:p>
          <a:p>
            <a:pPr indent="-368300" lvl="0" marL="457200" rtl="0" algn="ctr">
              <a:lnSpc>
                <a:spcPct val="115000"/>
              </a:lnSpc>
              <a:spcBef>
                <a:spcPts val="0"/>
              </a:spcBef>
              <a:spcAft>
                <a:spcPts val="0"/>
              </a:spcAft>
              <a:buClr>
                <a:srgbClr val="E0FF00"/>
              </a:buClr>
              <a:buSzPts val="2200"/>
              <a:buFont typeface="Helvetica Neue Light"/>
              <a:buChar char="-"/>
            </a:pPr>
            <a:r>
              <a:rPr lang="es-419" sz="2200">
                <a:solidFill>
                  <a:srgbClr val="E0FF00"/>
                </a:solidFill>
                <a:latin typeface="Helvetica Neue Light"/>
                <a:ea typeface="Helvetica Neue Light"/>
                <a:cs typeface="Helvetica Neue Light"/>
                <a:sym typeface="Helvetica Neue Light"/>
              </a:rPr>
              <a:t>JSX.</a:t>
            </a:r>
            <a:endParaRPr b="0" i="0" sz="2200" u="none" cap="none" strike="noStrike">
              <a:solidFill>
                <a:srgbClr val="E0FF00"/>
              </a:solidFill>
              <a:latin typeface="Helvetica Neue Light"/>
              <a:ea typeface="Helvetica Neue Light"/>
              <a:cs typeface="Helvetica Neue Light"/>
              <a:sym typeface="Helvetica Neue Light"/>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00" name="Shape 600"/>
        <p:cNvGrpSpPr/>
        <p:nvPr/>
      </p:nvGrpSpPr>
      <p:grpSpPr>
        <a:xfrm>
          <a:off x="0" y="0"/>
          <a:ext cx="0" cy="0"/>
          <a:chOff x="0" y="0"/>
          <a:chExt cx="0" cy="0"/>
        </a:xfrm>
      </p:grpSpPr>
      <p:sp>
        <p:nvSpPr>
          <p:cNvPr id="601" name="Google Shape;601;p87"/>
          <p:cNvSpPr txBox="1"/>
          <p:nvPr/>
        </p:nvSpPr>
        <p:spPr>
          <a:xfrm>
            <a:off x="2110051" y="2409500"/>
            <a:ext cx="4923900" cy="11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E0FF00"/>
                </a:solidFill>
                <a:latin typeface="Anton"/>
                <a:ea typeface="Anton"/>
                <a:cs typeface="Anton"/>
                <a:sym typeface="Anton"/>
              </a:rPr>
              <a:t>OPINA Y VALORA ESTA CLASE</a:t>
            </a:r>
            <a:endParaRPr i="1" sz="3600">
              <a:solidFill>
                <a:srgbClr val="E0FF00"/>
              </a:solidFill>
              <a:latin typeface="Anton"/>
              <a:ea typeface="Anton"/>
              <a:cs typeface="Anton"/>
              <a:sym typeface="Anton"/>
            </a:endParaRPr>
          </a:p>
        </p:txBody>
      </p:sp>
      <p:pic>
        <p:nvPicPr>
          <p:cNvPr descr="Dizzy on Apple iOS 12.2" id="602" name="Google Shape;602;p87"/>
          <p:cNvPicPr preferRelativeResize="0"/>
          <p:nvPr/>
        </p:nvPicPr>
        <p:blipFill>
          <a:blip r:embed="rId4">
            <a:alphaModFix/>
          </a:blip>
          <a:stretch>
            <a:fillRect/>
          </a:stretch>
        </p:blipFill>
        <p:spPr>
          <a:xfrm>
            <a:off x="4168425" y="1602350"/>
            <a:ext cx="807150" cy="807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2" name="Shape 142"/>
        <p:cNvGrpSpPr/>
        <p:nvPr/>
      </p:nvGrpSpPr>
      <p:grpSpPr>
        <a:xfrm>
          <a:off x="0" y="0"/>
          <a:ext cx="0" cy="0"/>
          <a:chOff x="0" y="0"/>
          <a:chExt cx="0" cy="0"/>
        </a:xfrm>
      </p:grpSpPr>
      <p:sp>
        <p:nvSpPr>
          <p:cNvPr id="143" name="Google Shape;143;p31"/>
          <p:cNvSpPr txBox="1"/>
          <p:nvPr>
            <p:ph type="ctrTitle"/>
          </p:nvPr>
        </p:nvSpPr>
        <p:spPr>
          <a:xfrm>
            <a:off x="176575" y="199288"/>
            <a:ext cx="7552800" cy="422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i="1" lang="es-419" sz="2000">
                <a:latin typeface="Anton"/>
                <a:ea typeface="Anton"/>
                <a:cs typeface="Anton"/>
                <a:sym typeface="Anton"/>
              </a:rPr>
              <a:t>MAPA DE CONCEPTOS CLASE 3</a:t>
            </a:r>
            <a:endParaRPr i="1" sz="2000">
              <a:latin typeface="Anton"/>
              <a:ea typeface="Anton"/>
              <a:cs typeface="Anton"/>
              <a:sym typeface="Anton"/>
            </a:endParaRPr>
          </a:p>
        </p:txBody>
      </p:sp>
      <p:pic>
        <p:nvPicPr>
          <p:cNvPr id="144" name="Google Shape;144;p3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145" name="Google Shape;145;p31"/>
          <p:cNvPicPr preferRelativeResize="0"/>
          <p:nvPr/>
        </p:nvPicPr>
        <p:blipFill rotWithShape="1">
          <a:blip r:embed="rId4">
            <a:alphaModFix/>
          </a:blip>
          <a:srcRect b="0" l="0" r="0" t="0"/>
          <a:stretch/>
        </p:blipFill>
        <p:spPr>
          <a:xfrm>
            <a:off x="7423862" y="90575"/>
            <a:ext cx="1634174" cy="639850"/>
          </a:xfrm>
          <a:prstGeom prst="rect">
            <a:avLst/>
          </a:prstGeom>
          <a:noFill/>
          <a:ln>
            <a:noFill/>
          </a:ln>
        </p:spPr>
      </p:pic>
      <p:sp>
        <p:nvSpPr>
          <p:cNvPr id="146" name="Google Shape;146;p31"/>
          <p:cNvSpPr/>
          <p:nvPr/>
        </p:nvSpPr>
        <p:spPr>
          <a:xfrm>
            <a:off x="618500" y="695775"/>
            <a:ext cx="1452900" cy="4224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FFFFFF"/>
                </a:solidFill>
                <a:latin typeface="Helvetica Neue"/>
                <a:ea typeface="Helvetica Neue"/>
                <a:cs typeface="Helvetica Neue"/>
                <a:sym typeface="Helvetica Neue"/>
              </a:rPr>
              <a:t>Sugar syntax</a:t>
            </a:r>
            <a:endParaRPr b="0" i="0" sz="1100" u="none" cap="none" strike="noStrike">
              <a:solidFill>
                <a:srgbClr val="FFFFFF"/>
              </a:solidFill>
              <a:latin typeface="Helvetica Neue"/>
              <a:ea typeface="Helvetica Neue"/>
              <a:cs typeface="Helvetica Neue"/>
              <a:sym typeface="Helvetica Neue"/>
            </a:endParaRPr>
          </a:p>
        </p:txBody>
      </p:sp>
      <p:cxnSp>
        <p:nvCxnSpPr>
          <p:cNvPr id="147" name="Google Shape;147;p31"/>
          <p:cNvCxnSpPr/>
          <p:nvPr/>
        </p:nvCxnSpPr>
        <p:spPr>
          <a:xfrm>
            <a:off x="2071400" y="952863"/>
            <a:ext cx="705900" cy="0"/>
          </a:xfrm>
          <a:prstGeom prst="straightConnector1">
            <a:avLst/>
          </a:prstGeom>
          <a:noFill/>
          <a:ln cap="flat" cmpd="sng" w="9525">
            <a:solidFill>
              <a:srgbClr val="CCCCCC"/>
            </a:solidFill>
            <a:prstDash val="solid"/>
            <a:round/>
            <a:headEnd len="med" w="med" type="oval"/>
            <a:tailEnd len="med" w="med" type="oval"/>
          </a:ln>
        </p:spPr>
      </p:cxnSp>
      <p:sp>
        <p:nvSpPr>
          <p:cNvPr id="148" name="Google Shape;148;p31"/>
          <p:cNvSpPr/>
          <p:nvPr/>
        </p:nvSpPr>
        <p:spPr>
          <a:xfrm>
            <a:off x="2777300" y="787563"/>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¿Qué es?</a:t>
            </a:r>
            <a:endParaRPr b="0" i="0" sz="1100" u="none" cap="none" strike="noStrike">
              <a:solidFill>
                <a:srgbClr val="222222"/>
              </a:solidFill>
              <a:latin typeface="Helvetica Neue"/>
              <a:ea typeface="Helvetica Neue"/>
              <a:cs typeface="Helvetica Neue"/>
              <a:sym typeface="Helvetica Neue"/>
            </a:endParaRPr>
          </a:p>
        </p:txBody>
      </p:sp>
      <p:sp>
        <p:nvSpPr>
          <p:cNvPr id="149" name="Google Shape;149;p31"/>
          <p:cNvSpPr/>
          <p:nvPr/>
        </p:nvSpPr>
        <p:spPr>
          <a:xfrm>
            <a:off x="613425" y="1564275"/>
            <a:ext cx="1452900" cy="4308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FFFFFF"/>
                </a:solidFill>
                <a:latin typeface="Helvetica Neue"/>
                <a:ea typeface="Helvetica Neue"/>
                <a:cs typeface="Helvetica Neue"/>
                <a:sym typeface="Helvetica Neue"/>
              </a:rPr>
              <a:t>Polyfills y la retrocompatibilidad </a:t>
            </a:r>
            <a:endParaRPr sz="1100">
              <a:solidFill>
                <a:srgbClr val="FFFFFF"/>
              </a:solidFill>
              <a:latin typeface="Helvetica Neue"/>
              <a:ea typeface="Helvetica Neue"/>
              <a:cs typeface="Helvetica Neue"/>
              <a:sym typeface="Helvetica Neue"/>
            </a:endParaRPr>
          </a:p>
        </p:txBody>
      </p:sp>
      <p:cxnSp>
        <p:nvCxnSpPr>
          <p:cNvPr id="150" name="Google Shape;150;p31"/>
          <p:cNvCxnSpPr/>
          <p:nvPr/>
        </p:nvCxnSpPr>
        <p:spPr>
          <a:xfrm>
            <a:off x="1342475" y="1118178"/>
            <a:ext cx="0" cy="446100"/>
          </a:xfrm>
          <a:prstGeom prst="straightConnector1">
            <a:avLst/>
          </a:prstGeom>
          <a:noFill/>
          <a:ln cap="flat" cmpd="sng" w="9525">
            <a:solidFill>
              <a:srgbClr val="CCCCCC"/>
            </a:solidFill>
            <a:prstDash val="solid"/>
            <a:round/>
            <a:headEnd len="med" w="med" type="oval"/>
            <a:tailEnd len="med" w="med" type="oval"/>
          </a:ln>
        </p:spPr>
      </p:cxnSp>
      <p:sp>
        <p:nvSpPr>
          <p:cNvPr id="151" name="Google Shape;151;p31"/>
          <p:cNvSpPr/>
          <p:nvPr/>
        </p:nvSpPr>
        <p:spPr>
          <a:xfrm>
            <a:off x="597150" y="2441175"/>
            <a:ext cx="1452900" cy="4224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FFFFFF"/>
                </a:solidFill>
                <a:latin typeface="Helvetica Neue"/>
                <a:ea typeface="Helvetica Neue"/>
                <a:cs typeface="Helvetica Neue"/>
                <a:sym typeface="Helvetica Neue"/>
              </a:rPr>
              <a:t>Bundling con Webpack</a:t>
            </a:r>
            <a:endParaRPr sz="1100">
              <a:solidFill>
                <a:srgbClr val="FFFFFF"/>
              </a:solidFill>
              <a:latin typeface="Helvetica Neue"/>
              <a:ea typeface="Helvetica Neue"/>
              <a:cs typeface="Helvetica Neue"/>
              <a:sym typeface="Helvetica Neue"/>
            </a:endParaRPr>
          </a:p>
        </p:txBody>
      </p:sp>
      <p:cxnSp>
        <p:nvCxnSpPr>
          <p:cNvPr id="152" name="Google Shape;152;p31"/>
          <p:cNvCxnSpPr/>
          <p:nvPr/>
        </p:nvCxnSpPr>
        <p:spPr>
          <a:xfrm>
            <a:off x="1321125" y="1995078"/>
            <a:ext cx="0" cy="446100"/>
          </a:xfrm>
          <a:prstGeom prst="straightConnector1">
            <a:avLst/>
          </a:prstGeom>
          <a:noFill/>
          <a:ln cap="flat" cmpd="sng" w="9525">
            <a:solidFill>
              <a:srgbClr val="CCCCCC"/>
            </a:solidFill>
            <a:prstDash val="solid"/>
            <a:round/>
            <a:headEnd len="med" w="med" type="oval"/>
            <a:tailEnd len="med" w="med" type="oval"/>
          </a:ln>
        </p:spPr>
      </p:cxnSp>
      <p:sp>
        <p:nvSpPr>
          <p:cNvPr id="153" name="Google Shape;153;p31"/>
          <p:cNvSpPr/>
          <p:nvPr/>
        </p:nvSpPr>
        <p:spPr>
          <a:xfrm>
            <a:off x="2798650" y="1614363"/>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Importancia de la retrocompatibilidad</a:t>
            </a:r>
            <a:endParaRPr b="0" i="0" sz="1100" u="none" cap="none" strike="noStrike">
              <a:solidFill>
                <a:srgbClr val="222222"/>
              </a:solidFill>
              <a:latin typeface="Helvetica Neue"/>
              <a:ea typeface="Helvetica Neue"/>
              <a:cs typeface="Helvetica Neue"/>
              <a:sym typeface="Helvetica Neue"/>
            </a:endParaRPr>
          </a:p>
        </p:txBody>
      </p:sp>
      <p:sp>
        <p:nvSpPr>
          <p:cNvPr id="154" name="Google Shape;154;p31"/>
          <p:cNvSpPr/>
          <p:nvPr/>
        </p:nvSpPr>
        <p:spPr>
          <a:xfrm>
            <a:off x="618500" y="3333375"/>
            <a:ext cx="1452900" cy="4308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FFFFFF"/>
                </a:solidFill>
                <a:latin typeface="Helvetica Neue"/>
                <a:ea typeface="Helvetica Neue"/>
                <a:cs typeface="Helvetica Neue"/>
                <a:sym typeface="Helvetica Neue"/>
              </a:rPr>
              <a:t>Transpiling</a:t>
            </a:r>
            <a:endParaRPr sz="1100">
              <a:solidFill>
                <a:srgbClr val="FFFFFF"/>
              </a:solidFill>
              <a:latin typeface="Helvetica Neue"/>
              <a:ea typeface="Helvetica Neue"/>
              <a:cs typeface="Helvetica Neue"/>
              <a:sym typeface="Helvetica Neue"/>
            </a:endParaRPr>
          </a:p>
        </p:txBody>
      </p:sp>
      <p:cxnSp>
        <p:nvCxnSpPr>
          <p:cNvPr id="155" name="Google Shape;155;p31"/>
          <p:cNvCxnSpPr/>
          <p:nvPr/>
        </p:nvCxnSpPr>
        <p:spPr>
          <a:xfrm>
            <a:off x="1342475" y="2887278"/>
            <a:ext cx="0" cy="446100"/>
          </a:xfrm>
          <a:prstGeom prst="straightConnector1">
            <a:avLst/>
          </a:prstGeom>
          <a:noFill/>
          <a:ln cap="flat" cmpd="sng" w="9525">
            <a:solidFill>
              <a:srgbClr val="CCCCCC"/>
            </a:solidFill>
            <a:prstDash val="solid"/>
            <a:round/>
            <a:headEnd len="med" w="med" type="oval"/>
            <a:tailEnd len="med" w="med" type="oval"/>
          </a:ln>
        </p:spPr>
      </p:cxnSp>
      <p:cxnSp>
        <p:nvCxnSpPr>
          <p:cNvPr id="156" name="Google Shape;156;p31"/>
          <p:cNvCxnSpPr/>
          <p:nvPr/>
        </p:nvCxnSpPr>
        <p:spPr>
          <a:xfrm>
            <a:off x="2050050" y="2662888"/>
            <a:ext cx="705900" cy="0"/>
          </a:xfrm>
          <a:prstGeom prst="straightConnector1">
            <a:avLst/>
          </a:prstGeom>
          <a:noFill/>
          <a:ln cap="flat" cmpd="sng" w="9525">
            <a:solidFill>
              <a:srgbClr val="CCCCCC"/>
            </a:solidFill>
            <a:prstDash val="solid"/>
            <a:round/>
            <a:headEnd len="med" w="med" type="oval"/>
            <a:tailEnd len="med" w="med" type="oval"/>
          </a:ln>
        </p:spPr>
      </p:cxnSp>
      <p:sp>
        <p:nvSpPr>
          <p:cNvPr id="157" name="Google Shape;157;p31"/>
          <p:cNvSpPr/>
          <p:nvPr/>
        </p:nvSpPr>
        <p:spPr>
          <a:xfrm>
            <a:off x="2755950" y="2497588"/>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¿Qué es Webpack?</a:t>
            </a:r>
            <a:endParaRPr b="0" i="0" sz="1100" u="none" cap="none" strike="noStrike">
              <a:solidFill>
                <a:srgbClr val="222222"/>
              </a:solidFill>
              <a:latin typeface="Helvetica Neue"/>
              <a:ea typeface="Helvetica Neue"/>
              <a:cs typeface="Helvetica Neue"/>
              <a:sym typeface="Helvetica Neue"/>
            </a:endParaRPr>
          </a:p>
        </p:txBody>
      </p:sp>
      <p:cxnSp>
        <p:nvCxnSpPr>
          <p:cNvPr id="158" name="Google Shape;158;p31"/>
          <p:cNvCxnSpPr/>
          <p:nvPr/>
        </p:nvCxnSpPr>
        <p:spPr>
          <a:xfrm>
            <a:off x="1840450" y="4447038"/>
            <a:ext cx="958200" cy="0"/>
          </a:xfrm>
          <a:prstGeom prst="straightConnector1">
            <a:avLst/>
          </a:prstGeom>
          <a:noFill/>
          <a:ln cap="flat" cmpd="sng" w="9525">
            <a:solidFill>
              <a:srgbClr val="CCCCCC"/>
            </a:solidFill>
            <a:prstDash val="solid"/>
            <a:round/>
            <a:headEnd len="med" w="med" type="oval"/>
            <a:tailEnd len="med" w="med" type="oval"/>
          </a:ln>
        </p:spPr>
      </p:cxnSp>
      <p:sp>
        <p:nvSpPr>
          <p:cNvPr id="159" name="Google Shape;159;p31"/>
          <p:cNvSpPr/>
          <p:nvPr/>
        </p:nvSpPr>
        <p:spPr>
          <a:xfrm>
            <a:off x="2801125" y="4281738"/>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¿Qué es y por qué se usa?</a:t>
            </a:r>
            <a:endParaRPr b="0" i="0" sz="1100" u="none" cap="none" strike="noStrike">
              <a:solidFill>
                <a:srgbClr val="222222"/>
              </a:solidFill>
              <a:latin typeface="Helvetica Neue"/>
              <a:ea typeface="Helvetica Neue"/>
              <a:cs typeface="Helvetica Neue"/>
              <a:sym typeface="Helvetica Neue"/>
            </a:endParaRPr>
          </a:p>
        </p:txBody>
      </p:sp>
      <p:cxnSp>
        <p:nvCxnSpPr>
          <p:cNvPr id="160" name="Google Shape;160;p31"/>
          <p:cNvCxnSpPr/>
          <p:nvPr/>
        </p:nvCxnSpPr>
        <p:spPr>
          <a:xfrm>
            <a:off x="1813175" y="4440425"/>
            <a:ext cx="985500" cy="4251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161" name="Google Shape;161;p31"/>
          <p:cNvSpPr/>
          <p:nvPr/>
        </p:nvSpPr>
        <p:spPr>
          <a:xfrm>
            <a:off x="2801125" y="4714588"/>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Funcionamiento y características</a:t>
            </a:r>
            <a:endParaRPr b="0" i="0" sz="1100" u="none" cap="none" strike="noStrike">
              <a:solidFill>
                <a:srgbClr val="222222"/>
              </a:solidFill>
              <a:latin typeface="Helvetica Neue"/>
              <a:ea typeface="Helvetica Neue"/>
              <a:cs typeface="Helvetica Neue"/>
              <a:sym typeface="Helvetica Neue"/>
            </a:endParaRPr>
          </a:p>
        </p:txBody>
      </p:sp>
      <p:cxnSp>
        <p:nvCxnSpPr>
          <p:cNvPr id="162" name="Google Shape;162;p31"/>
          <p:cNvCxnSpPr/>
          <p:nvPr/>
        </p:nvCxnSpPr>
        <p:spPr>
          <a:xfrm>
            <a:off x="2071400" y="1781463"/>
            <a:ext cx="705900" cy="0"/>
          </a:xfrm>
          <a:prstGeom prst="straightConnector1">
            <a:avLst/>
          </a:prstGeom>
          <a:noFill/>
          <a:ln cap="flat" cmpd="sng" w="9525">
            <a:solidFill>
              <a:srgbClr val="CCCCCC"/>
            </a:solidFill>
            <a:prstDash val="solid"/>
            <a:round/>
            <a:headEnd len="med" w="med" type="oval"/>
            <a:tailEnd len="med" w="med" type="oval"/>
          </a:ln>
        </p:spPr>
      </p:cxnSp>
      <p:cxnSp>
        <p:nvCxnSpPr>
          <p:cNvPr id="163" name="Google Shape;163;p31"/>
          <p:cNvCxnSpPr/>
          <p:nvPr/>
        </p:nvCxnSpPr>
        <p:spPr>
          <a:xfrm>
            <a:off x="2071400" y="3598863"/>
            <a:ext cx="705900" cy="0"/>
          </a:xfrm>
          <a:prstGeom prst="straightConnector1">
            <a:avLst/>
          </a:prstGeom>
          <a:noFill/>
          <a:ln cap="flat" cmpd="sng" w="9525">
            <a:solidFill>
              <a:srgbClr val="CCCCCC"/>
            </a:solidFill>
            <a:prstDash val="solid"/>
            <a:round/>
            <a:headEnd len="med" w="med" type="oval"/>
            <a:tailEnd len="med" w="med" type="oval"/>
          </a:ln>
        </p:spPr>
      </p:cxnSp>
      <p:sp>
        <p:nvSpPr>
          <p:cNvPr id="164" name="Google Shape;164;p31"/>
          <p:cNvSpPr/>
          <p:nvPr/>
        </p:nvSpPr>
        <p:spPr>
          <a:xfrm>
            <a:off x="2777300" y="3433563"/>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¿Qué es?</a:t>
            </a:r>
            <a:endParaRPr b="0" i="0" sz="1100" u="none" cap="none" strike="noStrike">
              <a:solidFill>
                <a:srgbClr val="222222"/>
              </a:solidFill>
              <a:latin typeface="Helvetica Neue"/>
              <a:ea typeface="Helvetica Neue"/>
              <a:cs typeface="Helvetica Neue"/>
              <a:sym typeface="Helvetica Neue"/>
            </a:endParaRPr>
          </a:p>
        </p:txBody>
      </p:sp>
      <p:sp>
        <p:nvSpPr>
          <p:cNvPr id="165" name="Google Shape;165;p31"/>
          <p:cNvSpPr/>
          <p:nvPr/>
        </p:nvSpPr>
        <p:spPr>
          <a:xfrm>
            <a:off x="618500" y="4210275"/>
            <a:ext cx="1452900" cy="4308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FFFFFF"/>
                </a:solidFill>
                <a:latin typeface="Helvetica Neue"/>
                <a:ea typeface="Helvetica Neue"/>
                <a:cs typeface="Helvetica Neue"/>
                <a:sym typeface="Helvetica Neue"/>
              </a:rPr>
              <a:t>JSX</a:t>
            </a:r>
            <a:endParaRPr sz="1100">
              <a:solidFill>
                <a:srgbClr val="FFFFFF"/>
              </a:solidFill>
              <a:latin typeface="Helvetica Neue"/>
              <a:ea typeface="Helvetica Neue"/>
              <a:cs typeface="Helvetica Neue"/>
              <a:sym typeface="Helvetica Neue"/>
            </a:endParaRPr>
          </a:p>
        </p:txBody>
      </p:sp>
      <p:cxnSp>
        <p:nvCxnSpPr>
          <p:cNvPr id="166" name="Google Shape;166;p31"/>
          <p:cNvCxnSpPr/>
          <p:nvPr/>
        </p:nvCxnSpPr>
        <p:spPr>
          <a:xfrm>
            <a:off x="1342475" y="3764178"/>
            <a:ext cx="0" cy="446100"/>
          </a:xfrm>
          <a:prstGeom prst="straightConnector1">
            <a:avLst/>
          </a:prstGeom>
          <a:noFill/>
          <a:ln cap="flat" cmpd="sng" w="9525">
            <a:solidFill>
              <a:srgbClr val="CCCCCC"/>
            </a:solidFill>
            <a:prstDash val="solid"/>
            <a:round/>
            <a:headEnd len="med" w="med" type="oval"/>
            <a:tailEnd len="med" w="med" type="oval"/>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0" name="Shape 170"/>
        <p:cNvGrpSpPr/>
        <p:nvPr/>
      </p:nvGrpSpPr>
      <p:grpSpPr>
        <a:xfrm>
          <a:off x="0" y="0"/>
          <a:ext cx="0" cy="0"/>
          <a:chOff x="0" y="0"/>
          <a:chExt cx="0" cy="0"/>
        </a:xfrm>
      </p:grpSpPr>
      <p:sp>
        <p:nvSpPr>
          <p:cNvPr id="171" name="Google Shape;171;p32"/>
          <p:cNvSpPr/>
          <p:nvPr/>
        </p:nvSpPr>
        <p:spPr>
          <a:xfrm>
            <a:off x="3647250" y="1163625"/>
            <a:ext cx="2157900" cy="3138600"/>
          </a:xfrm>
          <a:prstGeom prst="rect">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2" name="Google Shape;172;p3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73" name="Google Shape;173;p32"/>
          <p:cNvSpPr/>
          <p:nvPr/>
        </p:nvSpPr>
        <p:spPr>
          <a:xfrm>
            <a:off x="37786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32"/>
          <p:cNvSpPr txBox="1"/>
          <p:nvPr/>
        </p:nvSpPr>
        <p:spPr>
          <a:xfrm>
            <a:off x="39193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a:t>
            </a:r>
            <a:r>
              <a:rPr lang="es-419">
                <a:latin typeface="Helvetica Neue"/>
                <a:ea typeface="Helvetica Neue"/>
                <a:cs typeface="Helvetica Neue"/>
                <a:sym typeface="Helvetica Neue"/>
              </a:rPr>
              <a:t>3</a:t>
            </a:r>
            <a:endParaRPr b="0" i="0" sz="1400" u="none" cap="none" strike="noStrike">
              <a:solidFill>
                <a:srgbClr val="000000"/>
              </a:solidFill>
              <a:latin typeface="Helvetica Neue"/>
              <a:ea typeface="Helvetica Neue"/>
              <a:cs typeface="Helvetica Neue"/>
              <a:sym typeface="Helvetica Neue"/>
            </a:endParaRPr>
          </a:p>
        </p:txBody>
      </p:sp>
      <p:sp>
        <p:nvSpPr>
          <p:cNvPr id="175" name="Google Shape;175;p32"/>
          <p:cNvSpPr txBox="1"/>
          <p:nvPr/>
        </p:nvSpPr>
        <p:spPr>
          <a:xfrm>
            <a:off x="3761125" y="1758000"/>
            <a:ext cx="1854900" cy="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s-419" sz="1200">
                <a:solidFill>
                  <a:schemeClr val="dk1"/>
                </a:solidFill>
                <a:latin typeface="Helvetica Neue"/>
                <a:ea typeface="Helvetica Neue"/>
                <a:cs typeface="Helvetica Neue"/>
                <a:sym typeface="Helvetica Neue"/>
              </a:rPr>
              <a:t>JSX y </a:t>
            </a:r>
            <a:r>
              <a:rPr b="1" lang="es-419" sz="1200">
                <a:solidFill>
                  <a:schemeClr val="dk1"/>
                </a:solidFill>
                <a:latin typeface="Helvetica Neue"/>
                <a:ea typeface="Helvetica Neue"/>
                <a:cs typeface="Helvetica Neue"/>
                <a:sym typeface="Helvetica Neue"/>
              </a:rPr>
              <a:t>Webpack</a:t>
            </a:r>
            <a:endParaRPr b="1" sz="1200">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200"/>
              <a:buFont typeface="Arial"/>
              <a:buNone/>
            </a:pPr>
            <a:r>
              <a:t/>
            </a:r>
            <a:endParaRPr b="1" sz="1200">
              <a:latin typeface="Helvetica Neue"/>
              <a:ea typeface="Helvetica Neue"/>
              <a:cs typeface="Helvetica Neue"/>
              <a:sym typeface="Helvetica Neue"/>
            </a:endParaRPr>
          </a:p>
        </p:txBody>
      </p:sp>
      <p:cxnSp>
        <p:nvCxnSpPr>
          <p:cNvPr id="176" name="Google Shape;176;p32"/>
          <p:cNvCxnSpPr/>
          <p:nvPr/>
        </p:nvCxnSpPr>
        <p:spPr>
          <a:xfrm>
            <a:off x="37611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177" name="Google Shape;177;p32"/>
          <p:cNvCxnSpPr/>
          <p:nvPr/>
        </p:nvCxnSpPr>
        <p:spPr>
          <a:xfrm>
            <a:off x="376110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178" name="Google Shape;178;p32"/>
          <p:cNvCxnSpPr/>
          <p:nvPr/>
        </p:nvCxnSpPr>
        <p:spPr>
          <a:xfrm>
            <a:off x="37611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179" name="Google Shape;179;p32"/>
          <p:cNvCxnSpPr/>
          <p:nvPr/>
        </p:nvCxnSpPr>
        <p:spPr>
          <a:xfrm>
            <a:off x="37611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180" name="Google Shape;180;p32"/>
          <p:cNvPicPr preferRelativeResize="0"/>
          <p:nvPr/>
        </p:nvPicPr>
        <p:blipFill rotWithShape="1">
          <a:blip r:embed="rId4">
            <a:alphaModFix/>
          </a:blip>
          <a:srcRect b="0" l="0" r="0" t="0"/>
          <a:stretch/>
        </p:blipFill>
        <p:spPr>
          <a:xfrm>
            <a:off x="5276200" y="1391289"/>
            <a:ext cx="196500" cy="196500"/>
          </a:xfrm>
          <a:prstGeom prst="rect">
            <a:avLst/>
          </a:prstGeom>
          <a:noFill/>
          <a:ln>
            <a:noFill/>
          </a:ln>
        </p:spPr>
      </p:pic>
      <p:sp>
        <p:nvSpPr>
          <p:cNvPr id="181" name="Google Shape;181;p32"/>
          <p:cNvSpPr/>
          <p:nvPr/>
        </p:nvSpPr>
        <p:spPr>
          <a:xfrm>
            <a:off x="120890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2"/>
          <p:cNvSpPr/>
          <p:nvPr/>
        </p:nvSpPr>
        <p:spPr>
          <a:xfrm>
            <a:off x="1395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32"/>
          <p:cNvSpPr txBox="1"/>
          <p:nvPr/>
        </p:nvSpPr>
        <p:spPr>
          <a:xfrm>
            <a:off x="15358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a:t>
            </a:r>
            <a:r>
              <a:rPr lang="es-419">
                <a:latin typeface="Helvetica Neue"/>
                <a:ea typeface="Helvetica Neue"/>
                <a:cs typeface="Helvetica Neue"/>
                <a:sym typeface="Helvetica Neue"/>
              </a:rPr>
              <a:t>2</a:t>
            </a:r>
            <a:endParaRPr b="0" i="0" sz="1400" u="none" cap="none" strike="noStrike">
              <a:solidFill>
                <a:srgbClr val="000000"/>
              </a:solidFill>
              <a:latin typeface="Helvetica Neue"/>
              <a:ea typeface="Helvetica Neue"/>
              <a:cs typeface="Helvetica Neue"/>
              <a:sym typeface="Helvetica Neue"/>
            </a:endParaRPr>
          </a:p>
        </p:txBody>
      </p:sp>
      <p:sp>
        <p:nvSpPr>
          <p:cNvPr id="184" name="Google Shape;184;p32"/>
          <p:cNvSpPr txBox="1"/>
          <p:nvPr/>
        </p:nvSpPr>
        <p:spPr>
          <a:xfrm>
            <a:off x="1377625" y="1758000"/>
            <a:ext cx="1854900" cy="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200"/>
              <a:buFont typeface="Arial"/>
              <a:buNone/>
            </a:pPr>
            <a:r>
              <a:rPr b="1" lang="es-419" sz="1200">
                <a:solidFill>
                  <a:schemeClr val="dk1"/>
                </a:solidFill>
                <a:latin typeface="Helvetica Neue"/>
                <a:ea typeface="Helvetica Neue"/>
                <a:cs typeface="Helvetica Neue"/>
                <a:sym typeface="Helvetica Neue"/>
              </a:rPr>
              <a:t>Instalación y configuración del entorno</a:t>
            </a:r>
            <a:endParaRPr b="1" sz="1200">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chemeClr val="dk1"/>
              </a:buClr>
              <a:buSzPts val="1100"/>
              <a:buFont typeface="Arial"/>
              <a:buNone/>
            </a:pPr>
            <a:r>
              <a:t/>
            </a:r>
            <a:endParaRPr b="1" sz="1200">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Helvetica Neue"/>
              <a:ea typeface="Helvetica Neue"/>
              <a:cs typeface="Helvetica Neue"/>
              <a:sym typeface="Helvetica Neue"/>
            </a:endParaRPr>
          </a:p>
        </p:txBody>
      </p:sp>
      <p:cxnSp>
        <p:nvCxnSpPr>
          <p:cNvPr id="185" name="Google Shape;185;p32"/>
          <p:cNvCxnSpPr/>
          <p:nvPr/>
        </p:nvCxnSpPr>
        <p:spPr>
          <a:xfrm>
            <a:off x="13776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186" name="Google Shape;186;p32"/>
          <p:cNvCxnSpPr/>
          <p:nvPr/>
        </p:nvCxnSpPr>
        <p:spPr>
          <a:xfrm>
            <a:off x="1377600" y="2878056"/>
            <a:ext cx="1854900" cy="0"/>
          </a:xfrm>
          <a:prstGeom prst="straightConnector1">
            <a:avLst/>
          </a:prstGeom>
          <a:noFill/>
          <a:ln cap="flat" cmpd="sng" w="9525">
            <a:solidFill>
              <a:srgbClr val="EFEFEF"/>
            </a:solidFill>
            <a:prstDash val="solid"/>
            <a:round/>
            <a:headEnd len="sm" w="sm" type="none"/>
            <a:tailEnd len="sm" w="sm" type="none"/>
          </a:ln>
        </p:spPr>
      </p:cxnSp>
      <p:cxnSp>
        <p:nvCxnSpPr>
          <p:cNvPr id="187" name="Google Shape;187;p32"/>
          <p:cNvCxnSpPr/>
          <p:nvPr/>
        </p:nvCxnSpPr>
        <p:spPr>
          <a:xfrm>
            <a:off x="13776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188" name="Google Shape;188;p32"/>
          <p:cNvCxnSpPr/>
          <p:nvPr/>
        </p:nvCxnSpPr>
        <p:spPr>
          <a:xfrm>
            <a:off x="13776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189" name="Google Shape;189;p32"/>
          <p:cNvPicPr preferRelativeResize="0"/>
          <p:nvPr/>
        </p:nvPicPr>
        <p:blipFill rotWithShape="1">
          <a:blip r:embed="rId4">
            <a:alphaModFix/>
          </a:blip>
          <a:srcRect b="0" l="0" r="0" t="0"/>
          <a:stretch/>
        </p:blipFill>
        <p:spPr>
          <a:xfrm>
            <a:off x="2966250" y="1391289"/>
            <a:ext cx="196500" cy="196500"/>
          </a:xfrm>
          <a:prstGeom prst="rect">
            <a:avLst/>
          </a:prstGeom>
          <a:noFill/>
          <a:ln>
            <a:noFill/>
          </a:ln>
        </p:spPr>
      </p:pic>
      <p:sp>
        <p:nvSpPr>
          <p:cNvPr id="190" name="Google Shape;190;p32"/>
          <p:cNvSpPr/>
          <p:nvPr/>
        </p:nvSpPr>
        <p:spPr>
          <a:xfrm>
            <a:off x="6010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32"/>
          <p:cNvSpPr/>
          <p:nvPr/>
        </p:nvSpPr>
        <p:spPr>
          <a:xfrm>
            <a:off x="6162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32"/>
          <p:cNvSpPr txBox="1"/>
          <p:nvPr/>
        </p:nvSpPr>
        <p:spPr>
          <a:xfrm>
            <a:off x="63028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a:t>
            </a:r>
            <a:r>
              <a:rPr lang="es-419">
                <a:latin typeface="Helvetica Neue"/>
                <a:ea typeface="Helvetica Neue"/>
                <a:cs typeface="Helvetica Neue"/>
                <a:sym typeface="Helvetica Neue"/>
              </a:rPr>
              <a:t>4</a:t>
            </a:r>
            <a:endParaRPr b="0" i="0" sz="1400" u="none" cap="none" strike="noStrike">
              <a:solidFill>
                <a:srgbClr val="000000"/>
              </a:solidFill>
              <a:latin typeface="Helvetica Neue"/>
              <a:ea typeface="Helvetica Neue"/>
              <a:cs typeface="Helvetica Neue"/>
              <a:sym typeface="Helvetica Neue"/>
            </a:endParaRPr>
          </a:p>
        </p:txBody>
      </p:sp>
      <p:sp>
        <p:nvSpPr>
          <p:cNvPr id="193" name="Google Shape;193;p32"/>
          <p:cNvSpPr txBox="1"/>
          <p:nvPr/>
        </p:nvSpPr>
        <p:spPr>
          <a:xfrm>
            <a:off x="6144625" y="175800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lang="es-419" sz="1200">
                <a:solidFill>
                  <a:schemeClr val="dk1"/>
                </a:solidFill>
                <a:latin typeface="Helvetica Neue"/>
                <a:ea typeface="Helvetica Neue"/>
                <a:cs typeface="Helvetica Neue"/>
                <a:sym typeface="Helvetica Neue"/>
              </a:rPr>
              <a:t>Componentes I</a:t>
            </a:r>
            <a:endParaRPr b="1" i="0" sz="1200" u="none" cap="none" strike="noStrike">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Helvetica Neue"/>
              <a:ea typeface="Helvetica Neue"/>
              <a:cs typeface="Helvetica Neue"/>
              <a:sym typeface="Helvetica Neue"/>
            </a:endParaRPr>
          </a:p>
        </p:txBody>
      </p:sp>
      <p:cxnSp>
        <p:nvCxnSpPr>
          <p:cNvPr id="194" name="Google Shape;194;p32"/>
          <p:cNvCxnSpPr/>
          <p:nvPr/>
        </p:nvCxnSpPr>
        <p:spPr>
          <a:xfrm>
            <a:off x="61446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195" name="Google Shape;195;p32"/>
          <p:cNvCxnSpPr/>
          <p:nvPr/>
        </p:nvCxnSpPr>
        <p:spPr>
          <a:xfrm>
            <a:off x="614460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196" name="Google Shape;196;p32"/>
          <p:cNvCxnSpPr/>
          <p:nvPr/>
        </p:nvCxnSpPr>
        <p:spPr>
          <a:xfrm>
            <a:off x="61446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197" name="Google Shape;197;p32"/>
          <p:cNvCxnSpPr/>
          <p:nvPr/>
        </p:nvCxnSpPr>
        <p:spPr>
          <a:xfrm>
            <a:off x="61446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198" name="Google Shape;198;p32"/>
          <p:cNvPicPr preferRelativeResize="0"/>
          <p:nvPr/>
        </p:nvPicPr>
        <p:blipFill rotWithShape="1">
          <a:blip r:embed="rId4">
            <a:alphaModFix/>
          </a:blip>
          <a:srcRect b="0" l="0" r="0" t="0"/>
          <a:stretch/>
        </p:blipFill>
        <p:spPr>
          <a:xfrm>
            <a:off x="7733250" y="1391289"/>
            <a:ext cx="196500" cy="196500"/>
          </a:xfrm>
          <a:prstGeom prst="rect">
            <a:avLst/>
          </a:prstGeom>
          <a:noFill/>
          <a:ln>
            <a:noFill/>
          </a:ln>
        </p:spPr>
      </p:pic>
      <p:sp>
        <p:nvSpPr>
          <p:cNvPr id="199" name="Google Shape;199;p32"/>
          <p:cNvSpPr txBox="1"/>
          <p:nvPr/>
        </p:nvSpPr>
        <p:spPr>
          <a:xfrm>
            <a:off x="1723988" y="3012450"/>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CREAR LA APP UTILIZANDO EL CLI</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00" name="Google Shape;200;p32"/>
          <p:cNvPicPr preferRelativeResize="0"/>
          <p:nvPr/>
        </p:nvPicPr>
        <p:blipFill rotWithShape="1">
          <a:blip r:embed="rId5">
            <a:alphaModFix/>
          </a:blip>
          <a:srcRect b="0" l="0" r="0" t="0"/>
          <a:stretch/>
        </p:blipFill>
        <p:spPr>
          <a:xfrm>
            <a:off x="1404863" y="3030438"/>
            <a:ext cx="307150" cy="307150"/>
          </a:xfrm>
          <a:prstGeom prst="rect">
            <a:avLst/>
          </a:prstGeom>
          <a:noFill/>
          <a:ln>
            <a:noFill/>
          </a:ln>
        </p:spPr>
      </p:pic>
      <p:sp>
        <p:nvSpPr>
          <p:cNvPr id="201" name="Google Shape;201;p32"/>
          <p:cNvSpPr txBox="1"/>
          <p:nvPr/>
        </p:nvSpPr>
        <p:spPr>
          <a:xfrm>
            <a:off x="1398000" y="2136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CRONOGRAMA DEL CURSO</a:t>
            </a:r>
            <a:endParaRPr b="0" i="1" sz="3600" u="none" cap="none" strike="noStrike">
              <a:solidFill>
                <a:srgbClr val="121212"/>
              </a:solidFill>
              <a:latin typeface="Anton"/>
              <a:ea typeface="Anton"/>
              <a:cs typeface="Anton"/>
              <a:sym typeface="Anton"/>
            </a:endParaRPr>
          </a:p>
        </p:txBody>
      </p:sp>
      <p:sp>
        <p:nvSpPr>
          <p:cNvPr id="202" name="Google Shape;202;p32"/>
          <p:cNvSpPr txBox="1"/>
          <p:nvPr/>
        </p:nvSpPr>
        <p:spPr>
          <a:xfrm>
            <a:off x="4140138" y="2970938"/>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MENÚ E-COMMERCE</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03" name="Google Shape;203;p32"/>
          <p:cNvPicPr preferRelativeResize="0"/>
          <p:nvPr/>
        </p:nvPicPr>
        <p:blipFill rotWithShape="1">
          <a:blip r:embed="rId5">
            <a:alphaModFix/>
          </a:blip>
          <a:srcRect b="0" l="0" r="0" t="0"/>
          <a:stretch/>
        </p:blipFill>
        <p:spPr>
          <a:xfrm>
            <a:off x="3832988" y="3030325"/>
            <a:ext cx="307150" cy="307150"/>
          </a:xfrm>
          <a:prstGeom prst="rect">
            <a:avLst/>
          </a:prstGeom>
          <a:noFill/>
          <a:ln>
            <a:noFill/>
          </a:ln>
        </p:spPr>
      </p:pic>
      <p:sp>
        <p:nvSpPr>
          <p:cNvPr id="204" name="Google Shape;204;p32"/>
          <p:cNvSpPr txBox="1"/>
          <p:nvPr/>
        </p:nvSpPr>
        <p:spPr>
          <a:xfrm>
            <a:off x="1694550" y="2520400"/>
            <a:ext cx="13161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EJEMPLO EN VIVO</a:t>
            </a:r>
            <a:endParaRPr sz="700">
              <a:latin typeface="Helvetica Neue"/>
              <a:ea typeface="Helvetica Neue"/>
              <a:cs typeface="Helvetica Neue"/>
              <a:sym typeface="Helvetica Neue"/>
            </a:endParaRPr>
          </a:p>
        </p:txBody>
      </p:sp>
      <p:pic>
        <p:nvPicPr>
          <p:cNvPr id="205" name="Google Shape;205;p32"/>
          <p:cNvPicPr preferRelativeResize="0"/>
          <p:nvPr/>
        </p:nvPicPr>
        <p:blipFill rotWithShape="1">
          <a:blip r:embed="rId6">
            <a:alphaModFix/>
          </a:blip>
          <a:srcRect b="0" l="0" r="0" t="0"/>
          <a:stretch/>
        </p:blipFill>
        <p:spPr>
          <a:xfrm>
            <a:off x="1373353" y="2472650"/>
            <a:ext cx="365625" cy="365625"/>
          </a:xfrm>
          <a:prstGeom prst="rect">
            <a:avLst/>
          </a:prstGeom>
          <a:noFill/>
          <a:ln>
            <a:noFill/>
          </a:ln>
        </p:spPr>
      </p:pic>
      <p:sp>
        <p:nvSpPr>
          <p:cNvPr id="206" name="Google Shape;206;p32"/>
          <p:cNvSpPr txBox="1"/>
          <p:nvPr/>
        </p:nvSpPr>
        <p:spPr>
          <a:xfrm>
            <a:off x="4056750" y="2520400"/>
            <a:ext cx="13161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EJEMPLOS EN VIVO</a:t>
            </a:r>
            <a:endParaRPr sz="700">
              <a:latin typeface="Helvetica Neue"/>
              <a:ea typeface="Helvetica Neue"/>
              <a:cs typeface="Helvetica Neue"/>
              <a:sym typeface="Helvetica Neue"/>
            </a:endParaRPr>
          </a:p>
        </p:txBody>
      </p:sp>
      <p:pic>
        <p:nvPicPr>
          <p:cNvPr id="207" name="Google Shape;207;p32"/>
          <p:cNvPicPr preferRelativeResize="0"/>
          <p:nvPr/>
        </p:nvPicPr>
        <p:blipFill rotWithShape="1">
          <a:blip r:embed="rId6">
            <a:alphaModFix/>
          </a:blip>
          <a:srcRect b="0" l="0" r="0" t="0"/>
          <a:stretch/>
        </p:blipFill>
        <p:spPr>
          <a:xfrm>
            <a:off x="3735553" y="2472650"/>
            <a:ext cx="365625" cy="365625"/>
          </a:xfrm>
          <a:prstGeom prst="rect">
            <a:avLst/>
          </a:prstGeom>
          <a:noFill/>
          <a:ln>
            <a:noFill/>
          </a:ln>
        </p:spPr>
      </p:pic>
      <p:sp>
        <p:nvSpPr>
          <p:cNvPr id="208" name="Google Shape;208;p32"/>
          <p:cNvSpPr txBox="1"/>
          <p:nvPr/>
        </p:nvSpPr>
        <p:spPr>
          <a:xfrm>
            <a:off x="6465800" y="2552250"/>
            <a:ext cx="13161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EJEMPLOS EN VIVO</a:t>
            </a:r>
            <a:endParaRPr sz="700">
              <a:latin typeface="Helvetica Neue"/>
              <a:ea typeface="Helvetica Neue"/>
              <a:cs typeface="Helvetica Neue"/>
              <a:sym typeface="Helvetica Neue"/>
            </a:endParaRPr>
          </a:p>
        </p:txBody>
      </p:sp>
      <p:pic>
        <p:nvPicPr>
          <p:cNvPr id="209" name="Google Shape;209;p32"/>
          <p:cNvPicPr preferRelativeResize="0"/>
          <p:nvPr/>
        </p:nvPicPr>
        <p:blipFill rotWithShape="1">
          <a:blip r:embed="rId6">
            <a:alphaModFix/>
          </a:blip>
          <a:srcRect b="0" l="0" r="0" t="0"/>
          <a:stretch/>
        </p:blipFill>
        <p:spPr>
          <a:xfrm>
            <a:off x="6144603" y="2504500"/>
            <a:ext cx="365625" cy="365625"/>
          </a:xfrm>
          <a:prstGeom prst="rect">
            <a:avLst/>
          </a:prstGeom>
          <a:noFill/>
          <a:ln>
            <a:noFill/>
          </a:ln>
        </p:spPr>
      </p:pic>
      <p:sp>
        <p:nvSpPr>
          <p:cNvPr id="210" name="Google Shape;210;p32"/>
          <p:cNvSpPr txBox="1"/>
          <p:nvPr/>
        </p:nvSpPr>
        <p:spPr>
          <a:xfrm>
            <a:off x="6502338" y="2970938"/>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ESTILOS Y HOME</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11" name="Google Shape;211;p32"/>
          <p:cNvPicPr preferRelativeResize="0"/>
          <p:nvPr/>
        </p:nvPicPr>
        <p:blipFill rotWithShape="1">
          <a:blip r:embed="rId5">
            <a:alphaModFix/>
          </a:blip>
          <a:srcRect b="0" l="0" r="0" t="0"/>
          <a:stretch/>
        </p:blipFill>
        <p:spPr>
          <a:xfrm>
            <a:off x="6195188" y="3030325"/>
            <a:ext cx="307150" cy="307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5" name="Shape 215"/>
        <p:cNvGrpSpPr/>
        <p:nvPr/>
      </p:nvGrpSpPr>
      <p:grpSpPr>
        <a:xfrm>
          <a:off x="0" y="0"/>
          <a:ext cx="0" cy="0"/>
          <a:chOff x="0" y="0"/>
          <a:chExt cx="0" cy="0"/>
        </a:xfrm>
      </p:grpSpPr>
      <p:sp>
        <p:nvSpPr>
          <p:cNvPr id="216" name="Google Shape;216;p33"/>
          <p:cNvSpPr txBox="1"/>
          <p:nvPr/>
        </p:nvSpPr>
        <p:spPr>
          <a:xfrm>
            <a:off x="2187450" y="2077200"/>
            <a:ext cx="48027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E0FF00"/>
                </a:solidFill>
                <a:latin typeface="Anton"/>
                <a:ea typeface="Anton"/>
                <a:cs typeface="Anton"/>
                <a:sym typeface="Anton"/>
              </a:rPr>
              <a:t>SUGAR SYNTAX</a:t>
            </a:r>
            <a:endParaRPr i="1" sz="3600">
              <a:solidFill>
                <a:srgbClr val="E0FF00"/>
              </a:solidFill>
              <a:latin typeface="Anton"/>
              <a:ea typeface="Anton"/>
              <a:cs typeface="Anton"/>
              <a:sym typeface="Anton"/>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